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312" r:id="rId2"/>
    <p:sldId id="309" r:id="rId3"/>
    <p:sldId id="315" r:id="rId4"/>
    <p:sldId id="311" r:id="rId5"/>
    <p:sldId id="313" r:id="rId6"/>
    <p:sldId id="316" r:id="rId7"/>
    <p:sldId id="314" r:id="rId8"/>
    <p:sldId id="302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9" r:id="rId31"/>
    <p:sldId id="338" r:id="rId32"/>
    <p:sldId id="340" r:id="rId33"/>
    <p:sldId id="341" r:id="rId34"/>
    <p:sldId id="343" r:id="rId35"/>
    <p:sldId id="344" r:id="rId36"/>
    <p:sldId id="345" r:id="rId37"/>
    <p:sldId id="342" r:id="rId38"/>
    <p:sldId id="346" r:id="rId39"/>
    <p:sldId id="347" r:id="rId40"/>
    <p:sldId id="349" r:id="rId41"/>
    <p:sldId id="348" r:id="rId42"/>
    <p:sldId id="351" r:id="rId43"/>
    <p:sldId id="350" r:id="rId44"/>
    <p:sldId id="352" r:id="rId45"/>
    <p:sldId id="353" r:id="rId46"/>
    <p:sldId id="354" r:id="rId47"/>
    <p:sldId id="355" r:id="rId48"/>
    <p:sldId id="300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39" userDrawn="1">
          <p15:clr>
            <a:srgbClr val="A4A3A4"/>
          </p15:clr>
        </p15:guide>
        <p15:guide id="2" pos="234" userDrawn="1">
          <p15:clr>
            <a:srgbClr val="A4A3A4"/>
          </p15:clr>
        </p15:guide>
        <p15:guide id="3" pos="7446" userDrawn="1">
          <p15:clr>
            <a:srgbClr val="A4A3A4"/>
          </p15:clr>
        </p15:guide>
        <p15:guide id="4" orient="horz" pos="958" userDrawn="1">
          <p15:clr>
            <a:srgbClr val="A4A3A4"/>
          </p15:clr>
        </p15:guide>
        <p15:guide id="5" pos="7514" userDrawn="1">
          <p15:clr>
            <a:srgbClr val="A4A3A4"/>
          </p15:clr>
        </p15:guide>
        <p15:guide id="6" pos="166" userDrawn="1">
          <p15:clr>
            <a:srgbClr val="A4A3A4"/>
          </p15:clr>
        </p15:guide>
        <p15:guide id="7" orient="horz" pos="3929" userDrawn="1">
          <p15:clr>
            <a:srgbClr val="A4A3A4"/>
          </p15:clr>
        </p15:guide>
        <p15:guide id="8" pos="3772" userDrawn="1">
          <p15:clr>
            <a:srgbClr val="A4A3A4"/>
          </p15:clr>
        </p15:guide>
        <p15:guide id="9" pos="3908" userDrawn="1">
          <p15:clr>
            <a:srgbClr val="A4A3A4"/>
          </p15:clr>
        </p15:guide>
        <p15:guide id="10" pos="226">
          <p15:clr>
            <a:srgbClr val="A4A3A4"/>
          </p15:clr>
        </p15:guide>
        <p15:guide id="11" pos="5534">
          <p15:clr>
            <a:srgbClr val="A4A3A4"/>
          </p15:clr>
        </p15:guide>
        <p15:guide id="12" pos="5602">
          <p15:clr>
            <a:srgbClr val="A4A3A4"/>
          </p15:clr>
        </p15:guide>
        <p15:guide id="13" pos="158">
          <p15:clr>
            <a:srgbClr val="A4A3A4"/>
          </p15:clr>
        </p15:guide>
        <p15:guide id="14" pos="2835">
          <p15:clr>
            <a:srgbClr val="A4A3A4"/>
          </p15:clr>
        </p15:guide>
        <p15:guide id="15" pos="2925">
          <p15:clr>
            <a:srgbClr val="A4A3A4"/>
          </p15:clr>
        </p15:guide>
        <p15:guide id="16" pos="34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14A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88216" autoAdjust="0"/>
  </p:normalViewPr>
  <p:slideViewPr>
    <p:cSldViewPr showGuides="1">
      <p:cViewPr>
        <p:scale>
          <a:sx n="80" d="100"/>
          <a:sy n="80" d="100"/>
        </p:scale>
        <p:origin x="-2688" y="-480"/>
      </p:cViewPr>
      <p:guideLst>
        <p:guide orient="horz" pos="1139"/>
        <p:guide orient="horz" pos="958"/>
        <p:guide orient="horz" pos="3929"/>
        <p:guide pos="234"/>
        <p:guide pos="7446"/>
        <p:guide pos="7514"/>
        <p:guide pos="166"/>
        <p:guide pos="3772"/>
        <p:guide pos="3908"/>
        <p:guide pos="226"/>
        <p:guide pos="5534"/>
        <p:guide pos="5602"/>
        <p:guide pos="158"/>
        <p:guide pos="2835"/>
        <p:guide pos="2925"/>
        <p:guide pos="34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3" d="100"/>
          <a:sy n="123" d="100"/>
        </p:scale>
        <p:origin x="-1008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82593-7F12-479D-86DE-049AA9AC69C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AA9E268-B78C-4D81-B5CF-7B274CB0546B}">
      <dgm:prSet phldrT="[Text]" custT="1"/>
      <dgm:spPr/>
      <dgm:t>
        <a:bodyPr/>
        <a:lstStyle/>
        <a:p>
          <a:r>
            <a:rPr lang="de-DE" sz="2000" dirty="0" smtClean="0"/>
            <a:t>Fachhochschule Münster</a:t>
          </a:r>
        </a:p>
        <a:p>
          <a:r>
            <a:rPr lang="de-DE" sz="2000" dirty="0" smtClean="0"/>
            <a:t>Fachhochschulzentrum</a:t>
          </a:r>
          <a:endParaRPr lang="de-DE" sz="2000" dirty="0"/>
        </a:p>
      </dgm:t>
    </dgm:pt>
    <dgm:pt modelId="{2F30D72E-0FCC-4692-B28A-A10EF0F9C691}" type="parTrans" cxnId="{7055B8A0-BE1D-4854-858B-66292EBC3087}">
      <dgm:prSet/>
      <dgm:spPr/>
      <dgm:t>
        <a:bodyPr/>
        <a:lstStyle/>
        <a:p>
          <a:endParaRPr lang="de-DE"/>
        </a:p>
      </dgm:t>
    </dgm:pt>
    <dgm:pt modelId="{52E6CAF8-188B-4320-BD1A-D4A1388FD77C}" type="sibTrans" cxnId="{7055B8A0-BE1D-4854-858B-66292EBC3087}">
      <dgm:prSet/>
      <dgm:spPr/>
      <dgm:t>
        <a:bodyPr/>
        <a:lstStyle/>
        <a:p>
          <a:endParaRPr lang="de-DE"/>
        </a:p>
      </dgm:t>
    </dgm:pt>
    <dgm:pt modelId="{30CCCA80-B2E4-46F6-90C1-ADA1F4679A4F}">
      <dgm:prSet phldrT="[Text]" custT="1"/>
      <dgm:spPr/>
      <dgm:t>
        <a:bodyPr/>
        <a:lstStyle/>
        <a:p>
          <a:r>
            <a:rPr lang="de-DE" sz="2000" dirty="0" smtClean="0"/>
            <a:t>Haltestelle Mendelstraße</a:t>
          </a:r>
        </a:p>
        <a:p>
          <a:r>
            <a:rPr lang="de-DE" sz="2000" dirty="0" smtClean="0"/>
            <a:t>Linien: 4,13</a:t>
          </a:r>
          <a:endParaRPr lang="de-DE" sz="2000" dirty="0"/>
        </a:p>
      </dgm:t>
    </dgm:pt>
    <dgm:pt modelId="{E2999266-DF65-4CD7-9A91-530478626F34}" type="parTrans" cxnId="{62BF042B-922A-4867-9E20-06C6F093D98B}">
      <dgm:prSet/>
      <dgm:spPr/>
      <dgm:t>
        <a:bodyPr/>
        <a:lstStyle/>
        <a:p>
          <a:endParaRPr lang="de-DE"/>
        </a:p>
      </dgm:t>
    </dgm:pt>
    <dgm:pt modelId="{DF67A29E-65AF-4466-B167-6B96E645012E}" type="sibTrans" cxnId="{62BF042B-922A-4867-9E20-06C6F093D98B}">
      <dgm:prSet/>
      <dgm:spPr/>
      <dgm:t>
        <a:bodyPr/>
        <a:lstStyle/>
        <a:p>
          <a:endParaRPr lang="de-DE"/>
        </a:p>
      </dgm:t>
    </dgm:pt>
    <dgm:pt modelId="{C777C936-05D9-4F60-8FE7-4E9E2489EF87}" type="pres">
      <dgm:prSet presAssocID="{CC482593-7F12-479D-86DE-049AA9AC69C8}" presName="Name0" presStyleCnt="0">
        <dgm:presLayoutVars>
          <dgm:dir/>
          <dgm:resizeHandles val="exact"/>
        </dgm:presLayoutVars>
      </dgm:prSet>
      <dgm:spPr/>
    </dgm:pt>
    <dgm:pt modelId="{74845ABC-4E78-40C3-859B-22316559149F}" type="pres">
      <dgm:prSet presAssocID="{7AA9E268-B78C-4D81-B5CF-7B274CB0546B}" presName="node" presStyleLbl="node1" presStyleIdx="0" presStyleCnt="2" custScaleX="97074" custScaleY="5883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79E2116-6B83-4435-9951-076B912C5371}" type="pres">
      <dgm:prSet presAssocID="{52E6CAF8-188B-4320-BD1A-D4A1388FD77C}" presName="sibTrans" presStyleLbl="sibTrans2D1" presStyleIdx="0" presStyleCnt="1"/>
      <dgm:spPr/>
      <dgm:t>
        <a:bodyPr/>
        <a:lstStyle/>
        <a:p>
          <a:endParaRPr lang="de-DE"/>
        </a:p>
      </dgm:t>
    </dgm:pt>
    <dgm:pt modelId="{4A57B82E-ADF5-4200-A7A2-DDB97A6FE9A1}" type="pres">
      <dgm:prSet presAssocID="{52E6CAF8-188B-4320-BD1A-D4A1388FD77C}" presName="connectorText" presStyleLbl="sibTrans2D1" presStyleIdx="0" presStyleCnt="1"/>
      <dgm:spPr/>
      <dgm:t>
        <a:bodyPr/>
        <a:lstStyle/>
        <a:p>
          <a:endParaRPr lang="de-DE"/>
        </a:p>
      </dgm:t>
    </dgm:pt>
    <dgm:pt modelId="{A40C3711-B49C-4312-956C-DA9697D675C1}" type="pres">
      <dgm:prSet presAssocID="{30CCCA80-B2E4-46F6-90C1-ADA1F4679A4F}" presName="node" presStyleLbl="node1" presStyleIdx="1" presStyleCnt="2" custScaleX="100437" custScaleY="59090" custLinFactNeighborX="36" custLinFactNeighborY="13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BF042B-922A-4867-9E20-06C6F093D98B}" srcId="{CC482593-7F12-479D-86DE-049AA9AC69C8}" destId="{30CCCA80-B2E4-46F6-90C1-ADA1F4679A4F}" srcOrd="1" destOrd="0" parTransId="{E2999266-DF65-4CD7-9A91-530478626F34}" sibTransId="{DF67A29E-65AF-4466-B167-6B96E645012E}"/>
    <dgm:cxn modelId="{E9DEB2CB-A1D4-4482-90D0-4F103FFD0925}" type="presOf" srcId="{52E6CAF8-188B-4320-BD1A-D4A1388FD77C}" destId="{479E2116-6B83-4435-9951-076B912C5371}" srcOrd="0" destOrd="0" presId="urn:microsoft.com/office/officeart/2005/8/layout/process1"/>
    <dgm:cxn modelId="{7055B8A0-BE1D-4854-858B-66292EBC3087}" srcId="{CC482593-7F12-479D-86DE-049AA9AC69C8}" destId="{7AA9E268-B78C-4D81-B5CF-7B274CB0546B}" srcOrd="0" destOrd="0" parTransId="{2F30D72E-0FCC-4692-B28A-A10EF0F9C691}" sibTransId="{52E6CAF8-188B-4320-BD1A-D4A1388FD77C}"/>
    <dgm:cxn modelId="{18EFAD38-0F35-4CF7-8463-B3873BA3D1E5}" type="presOf" srcId="{52E6CAF8-188B-4320-BD1A-D4A1388FD77C}" destId="{4A57B82E-ADF5-4200-A7A2-DDB97A6FE9A1}" srcOrd="1" destOrd="0" presId="urn:microsoft.com/office/officeart/2005/8/layout/process1"/>
    <dgm:cxn modelId="{50F97812-306D-43C1-9E82-0804BB3DDD2D}" type="presOf" srcId="{CC482593-7F12-479D-86DE-049AA9AC69C8}" destId="{C777C936-05D9-4F60-8FE7-4E9E2489EF87}" srcOrd="0" destOrd="0" presId="urn:microsoft.com/office/officeart/2005/8/layout/process1"/>
    <dgm:cxn modelId="{9E124074-D2F0-4BC4-B70A-205829E3B919}" type="presOf" srcId="{7AA9E268-B78C-4D81-B5CF-7B274CB0546B}" destId="{74845ABC-4E78-40C3-859B-22316559149F}" srcOrd="0" destOrd="0" presId="urn:microsoft.com/office/officeart/2005/8/layout/process1"/>
    <dgm:cxn modelId="{3396983B-7BCE-43E1-873B-1ED55AAB951F}" type="presOf" srcId="{30CCCA80-B2E4-46F6-90C1-ADA1F4679A4F}" destId="{A40C3711-B49C-4312-956C-DA9697D675C1}" srcOrd="0" destOrd="0" presId="urn:microsoft.com/office/officeart/2005/8/layout/process1"/>
    <dgm:cxn modelId="{E7A5E3E9-9CC6-4734-8721-89DC4320D94F}" type="presParOf" srcId="{C777C936-05D9-4F60-8FE7-4E9E2489EF87}" destId="{74845ABC-4E78-40C3-859B-22316559149F}" srcOrd="0" destOrd="0" presId="urn:microsoft.com/office/officeart/2005/8/layout/process1"/>
    <dgm:cxn modelId="{A1580553-F4ED-43F3-9354-AC97CA0B247C}" type="presParOf" srcId="{C777C936-05D9-4F60-8FE7-4E9E2489EF87}" destId="{479E2116-6B83-4435-9951-076B912C5371}" srcOrd="1" destOrd="0" presId="urn:microsoft.com/office/officeart/2005/8/layout/process1"/>
    <dgm:cxn modelId="{2817136C-03E3-4E38-82FD-DA0C6E6FFB2E}" type="presParOf" srcId="{479E2116-6B83-4435-9951-076B912C5371}" destId="{4A57B82E-ADF5-4200-A7A2-DDB97A6FE9A1}" srcOrd="0" destOrd="0" presId="urn:microsoft.com/office/officeart/2005/8/layout/process1"/>
    <dgm:cxn modelId="{1BD3D18A-8608-44F5-B86A-97D8028B831B}" type="presParOf" srcId="{C777C936-05D9-4F60-8FE7-4E9E2489EF87}" destId="{A40C3711-B49C-4312-956C-DA9697D675C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4845ABC-4E78-40C3-859B-22316559149F}">
      <dsp:nvSpPr>
        <dsp:cNvPr id="0" name=""/>
        <dsp:cNvSpPr/>
      </dsp:nvSpPr>
      <dsp:spPr>
        <a:xfrm>
          <a:off x="1365" y="536144"/>
          <a:ext cx="3486726" cy="12679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Fachhochschule Münster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Fachhochschulzentrum</a:t>
          </a:r>
          <a:endParaRPr lang="de-DE" sz="2000" kern="1200" dirty="0"/>
        </a:p>
      </dsp:txBody>
      <dsp:txXfrm>
        <a:off x="1365" y="536144"/>
        <a:ext cx="3486726" cy="1267971"/>
      </dsp:txXfrm>
    </dsp:sp>
    <dsp:sp modelId="{479E2116-6B83-4435-9951-076B912C5371}">
      <dsp:nvSpPr>
        <dsp:cNvPr id="0" name=""/>
        <dsp:cNvSpPr/>
      </dsp:nvSpPr>
      <dsp:spPr>
        <a:xfrm rot="1962">
          <a:off x="3847403" y="726161"/>
          <a:ext cx="761740" cy="8907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4000" kern="1200"/>
        </a:p>
      </dsp:txBody>
      <dsp:txXfrm rot="1962">
        <a:off x="3847403" y="726161"/>
        <a:ext cx="761740" cy="890772"/>
      </dsp:txXfrm>
    </dsp:sp>
    <dsp:sp modelId="{A40C3711-B49C-4312-956C-DA9697D675C1}">
      <dsp:nvSpPr>
        <dsp:cNvPr id="0" name=""/>
        <dsp:cNvSpPr/>
      </dsp:nvSpPr>
      <dsp:spPr>
        <a:xfrm>
          <a:off x="4925338" y="536252"/>
          <a:ext cx="3607519" cy="12734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Haltestelle Mendelstraße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Linien: 4,13</a:t>
          </a:r>
          <a:endParaRPr lang="de-DE" sz="2000" kern="1200" dirty="0"/>
        </a:p>
      </dsp:txBody>
      <dsp:txXfrm>
        <a:off x="4925338" y="536252"/>
        <a:ext cx="3607519" cy="12734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40CA4-95C5-4BFB-A997-E4C6DCAE2984}" type="datetimeFigureOut">
              <a:rPr lang="de-DE" smtClean="0"/>
              <a:pPr/>
              <a:t>07.03.2016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9427-D9D7-4E3F-AAB0-F134C14E2AB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361070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25995-C0F1-4DBA-A518-A2E36E1024A3}" type="datetimeFigureOut">
              <a:rPr lang="de-DE" smtClean="0"/>
              <a:pPr/>
              <a:t>07.03.2016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4664" y="4343400"/>
            <a:ext cx="608467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215C53-1FA3-4765-8570-BE15BA17999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205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Kommt wer von euch aus Münster?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1658522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215C53-1FA3-4765-8570-BE15BA179994}" type="slidenum">
              <a:rPr lang="de-DE" smtClean="0"/>
              <a:pPr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3805158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58775" y="2816932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0" name="Bild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7" y="152930"/>
            <a:ext cx="2009009" cy="544954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737"/>
          <a:stretch/>
        </p:blipFill>
        <p:spPr>
          <a:xfrm>
            <a:off x="5436000" y="0"/>
            <a:ext cx="3708000" cy="687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427168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358775" y="1052736"/>
            <a:ext cx="3925193" cy="3096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4" y="4257068"/>
            <a:ext cx="3925194" cy="1980220"/>
          </a:xfrm>
          <a:solidFill>
            <a:schemeClr val="accent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2"/>
          </p:nvPr>
        </p:nvSpPr>
        <p:spPr>
          <a:xfrm>
            <a:off x="5616116" y="1052736"/>
            <a:ext cx="3169109" cy="5184552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512" r="3245"/>
          <a:stretch/>
        </p:blipFill>
        <p:spPr>
          <a:xfrm>
            <a:off x="4339180" y="1052736"/>
            <a:ext cx="1227788" cy="518455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48" y="188640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2399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89123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7350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(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50825" y="1520825"/>
            <a:ext cx="8642350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85516"/>
            <a:ext cx="8426450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40717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 userDrawn="1"/>
        </p:nvSpPr>
        <p:spPr>
          <a:xfrm>
            <a:off x="250824" y="1520825"/>
            <a:ext cx="4240213" cy="47164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4" y="1785516"/>
            <a:ext cx="4023831" cy="43200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4652962" y="1520825"/>
            <a:ext cx="4240213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24152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250824" y="1520825"/>
            <a:ext cx="8642351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28728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116505" y="6129300"/>
            <a:ext cx="891099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solidFill>
            <a:schemeClr val="accent6"/>
          </a:solidFill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06673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wei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6443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5" y="1520825"/>
            <a:ext cx="8642350" cy="4716463"/>
          </a:xfrm>
          <a:noFill/>
        </p:spPr>
        <p:txBody>
          <a:bodyPr lIns="360000" tIns="828000" rIns="360000" bIns="360000"/>
          <a:lstStyle>
            <a:lvl1pPr marL="0" indent="0" algn="ctr">
              <a:lnSpc>
                <a:spcPct val="90000"/>
              </a:lnSpc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26452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4"/>
          </p:nvPr>
        </p:nvSpPr>
        <p:spPr>
          <a:xfrm>
            <a:off x="4643438" y="1520825"/>
            <a:ext cx="4249737" cy="4716463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250824" y="1520825"/>
            <a:ext cx="4240213" cy="4716463"/>
          </a:xfrm>
          <a:solidFill>
            <a:schemeClr val="accent4"/>
          </a:solidFill>
        </p:spPr>
        <p:txBody>
          <a:bodyPr lIns="360000" tIns="720000" rIns="360000" bIns="360000"/>
          <a:lstStyle>
            <a:lvl1pPr marL="0" indent="0" algn="l">
              <a:lnSpc>
                <a:spcPct val="90000"/>
              </a:lnSpc>
              <a:buNone/>
              <a:defRPr sz="33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0220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575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0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2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3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59844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954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(Lin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Textplatzhalter 8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358775" y="1520825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7842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0" y="6312715"/>
            <a:ext cx="9144000" cy="296072"/>
          </a:xfrm>
        </p:spPr>
        <p:txBody>
          <a:bodyPr/>
          <a:lstStyle/>
          <a:p>
            <a:r>
              <a:rPr lang="de-DE" dirty="0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49289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3395712"/>
          </a:xfrm>
        </p:spPr>
        <p:txBody>
          <a:bodyPr anchor="t"/>
          <a:lstStyle>
            <a:lvl1pPr algn="l">
              <a:lnSpc>
                <a:spcPct val="85000"/>
              </a:lnSpc>
              <a:defRPr sz="4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5" y="5949280"/>
            <a:ext cx="4942306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675"/>
          <a:stretch/>
        </p:blipFill>
        <p:spPr>
          <a:xfrm>
            <a:off x="5435600" y="877480"/>
            <a:ext cx="3708400" cy="5383972"/>
          </a:xfrm>
          <a:prstGeom prst="rect">
            <a:avLst/>
          </a:prstGeom>
        </p:spPr>
      </p:pic>
      <p:pic>
        <p:nvPicPr>
          <p:cNvPr id="8" name="Bild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68499" y="4623355"/>
            <a:ext cx="3431493" cy="114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1835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575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113408"/>
            <a:ext cx="4942306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3906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977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8584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207" r="13530"/>
          <a:stretch/>
        </p:blipFill>
        <p:spPr>
          <a:xfrm>
            <a:off x="5436001" y="0"/>
            <a:ext cx="3708000" cy="6876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651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634"/>
          <a:stretch/>
        </p:blipFill>
        <p:spPr>
          <a:xfrm>
            <a:off x="5436001" y="0"/>
            <a:ext cx="3708000" cy="68814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113408"/>
            <a:ext cx="4942307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4256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5087"/>
          <a:stretch/>
        </p:blipFill>
        <p:spPr>
          <a:xfrm>
            <a:off x="5436000" y="0"/>
            <a:ext cx="3708000" cy="6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5" y="1113408"/>
            <a:ext cx="4942306" cy="1631516"/>
          </a:xfrm>
        </p:spPr>
        <p:txBody>
          <a:bodyPr anchor="t"/>
          <a:lstStyle>
            <a:lvl1pPr algn="l">
              <a:lnSpc>
                <a:spcPct val="85000"/>
              </a:lnSpc>
              <a:defRPr sz="6000" b="0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4581128"/>
            <a:ext cx="4942307" cy="1332148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9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>
          <a:xfrm>
            <a:off x="358774" y="5949280"/>
            <a:ext cx="4942307" cy="3145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tabLst>
                <a:tab pos="1076325" algn="l"/>
                <a:tab pos="2600325" algn="l"/>
              </a:tabLst>
              <a:defRPr sz="8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10" name="Bildplatzhalter 4"/>
          <p:cNvSpPr>
            <a:spLocks noGrp="1"/>
          </p:cNvSpPr>
          <p:nvPr>
            <p:ph type="pic" sz="quarter" idx="11"/>
          </p:nvPr>
        </p:nvSpPr>
        <p:spPr>
          <a:xfrm>
            <a:off x="5679123" y="828513"/>
            <a:ext cx="2880000" cy="4284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58775" y="2818800"/>
            <a:ext cx="4942307" cy="1296144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de-DE" dirty="0" smtClean="0"/>
              <a:t>Untertitel</a:t>
            </a:r>
          </a:p>
        </p:txBody>
      </p:sp>
      <p:pic>
        <p:nvPicPr>
          <p:cNvPr id="13" name="Bild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43438" y="152930"/>
            <a:ext cx="2009009" cy="544954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8608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1511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605" y="1937011"/>
            <a:ext cx="8883000" cy="493076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58775" y="1005396"/>
            <a:ext cx="4942306" cy="659408"/>
          </a:xfrm>
        </p:spPr>
        <p:txBody>
          <a:bodyPr anchor="t"/>
          <a:lstStyle>
            <a:lvl1pPr algn="l">
              <a:lnSpc>
                <a:spcPct val="85000"/>
              </a:lnSpc>
              <a:defRPr sz="5400" b="0"/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1664804"/>
            <a:ext cx="4942307" cy="1332148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76256" y="859283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870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 bwMode="gray">
          <a:xfrm>
            <a:off x="0" y="6093296"/>
            <a:ext cx="9144000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/>
          </p:nvPr>
        </p:nvSpPr>
        <p:spPr>
          <a:xfrm>
            <a:off x="0" y="1052736"/>
            <a:ext cx="9144000" cy="5805264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0"/>
          </p:nvPr>
        </p:nvSpPr>
        <p:spPr>
          <a:xfrm>
            <a:off x="5544107" y="1052736"/>
            <a:ext cx="3599893" cy="5832000"/>
          </a:xfr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 r="-33504"/>
            </a:stretch>
          </a:blipFill>
        </p:spPr>
        <p:txBody>
          <a:bodyPr/>
          <a:lstStyle>
            <a:lvl1pPr marL="0" indent="0">
              <a:buNone/>
              <a:defRPr sz="200"/>
            </a:lvl1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43438" y="2096852"/>
            <a:ext cx="3816995" cy="1980220"/>
          </a:xfrm>
          <a:solidFill>
            <a:schemeClr val="bg1"/>
          </a:solidFill>
        </p:spPr>
        <p:txBody>
          <a:bodyPr lIns="72000" tIns="72000" rIns="72000" bIns="72000" anchor="ctr"/>
          <a:lstStyle>
            <a:lvl1pPr algn="ctr">
              <a:lnSpc>
                <a:spcPct val="85000"/>
              </a:lnSpc>
              <a:defRPr sz="4000" b="0">
                <a:solidFill>
                  <a:schemeClr val="accent5"/>
                </a:solidFill>
              </a:defRPr>
            </a:lvl1pPr>
          </a:lstStyle>
          <a:p>
            <a:r>
              <a:rPr lang="de-DE" dirty="0" smtClean="0"/>
              <a:t>Titel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4048" y="188640"/>
            <a:ext cx="1440159" cy="48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3755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58775" y="1785516"/>
            <a:ext cx="8426450" cy="401974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0" y="6312715"/>
            <a:ext cx="9144000" cy="29607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		Fachschaft Wirtschaft  	Orientierungswoche Sommersemester 2016		09.03.2016</a:t>
            </a:r>
            <a:endParaRPr lang="de-DE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358775" y="6237288"/>
            <a:ext cx="842645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6"/>
          <p:cNvSpPr txBox="1"/>
          <p:nvPr/>
        </p:nvSpPr>
        <p:spPr>
          <a:xfrm>
            <a:off x="362525" y="6312716"/>
            <a:ext cx="969115" cy="296072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defPPr>
              <a:defRPr lang="de-DE"/>
            </a:defPPr>
            <a:lvl1pPr>
              <a:defRPr sz="800"/>
            </a:lvl1pPr>
          </a:lstStyle>
          <a:p>
            <a:pPr lvl="0"/>
            <a:fld id="{3C264D8F-5AC1-4129-BC87-0A070031A248}" type="slidenum">
              <a:rPr lang="de-DE" smtClean="0"/>
              <a:pPr lvl="0"/>
              <a:t>‹Nr.›</a:t>
            </a:fld>
            <a:endParaRPr lang="de-DE" dirty="0" smtClean="0"/>
          </a:p>
        </p:txBody>
      </p:sp>
      <p:pic>
        <p:nvPicPr>
          <p:cNvPr id="13" name="Bild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39544" y="6312715"/>
            <a:ext cx="598694" cy="520942"/>
          </a:xfrm>
          <a:prstGeom prst="rect">
            <a:avLst/>
          </a:prstGeom>
        </p:spPr>
      </p:pic>
      <p:pic>
        <p:nvPicPr>
          <p:cNvPr id="14" name="Bild 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25270" y="150099"/>
            <a:ext cx="2081421" cy="54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91246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58" r:id="rId4"/>
    <p:sldLayoutId id="2147483674" r:id="rId5"/>
    <p:sldLayoutId id="2147483659" r:id="rId6"/>
    <p:sldLayoutId id="2147483660" r:id="rId7"/>
    <p:sldLayoutId id="2147483671" r:id="rId8"/>
    <p:sldLayoutId id="2147483672" r:id="rId9"/>
    <p:sldLayoutId id="2147483673" r:id="rId10"/>
    <p:sldLayoutId id="214748365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54" r:id="rId20"/>
    <p:sldLayoutId id="2147483670" r:id="rId21"/>
    <p:sldLayoutId id="2147483655" r:id="rId22"/>
    <p:sldLayoutId id="2147483669" r:id="rId23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ts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98425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134620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701800" indent="-35560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750" indent="-3619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fachschaftfb9fhmuenster.weebly.com/" TargetMode="External"/><Relationship Id="rId2" Type="http://schemas.openxmlformats.org/officeDocument/2006/relationships/hyperlink" Target="mailto:info@fh-fachschaft.de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www.facebook.com/fhfachschaft" TargetMode="External"/><Relationship Id="rId4" Type="http://schemas.openxmlformats.org/officeDocument/2006/relationships/hyperlink" Target="https://www.facebook.com/F%C3%B6rderverein-Fachschaft-Wirtschaft-33640763981677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Xotyzqxcuc&amp;feature=youtu.be" TargetMode="External"/><Relationship Id="rId2" Type="http://schemas.openxmlformats.org/officeDocument/2006/relationships/hyperlink" Target="https://youtu.be/pXotyzqxcuc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jpeg"/><Relationship Id="rId5" Type="http://schemas.openxmlformats.org/officeDocument/2006/relationships/hyperlink" Target="https://www.youtube.com/watch?v=Yt451j0Lc-4" TargetMode="Externa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Layout" Target="../diagrams/layout1.xml"/><Relationship Id="rId7" Type="http://schemas.openxmlformats.org/officeDocument/2006/relationships/hyperlink" Target="https://www.stadtwerke-muenster.de/privatkunden/busverkehr/fahrplaninfos/app-co/fahrplan-app.html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wohnungen.ms/" TargetMode="External"/><Relationship Id="rId7" Type="http://schemas.openxmlformats.org/officeDocument/2006/relationships/hyperlink" Target="http://zweitwohnsitzsteuer.de/?page=ohnezws&amp;id=185" TargetMode="External"/><Relationship Id="rId2" Type="http://schemas.openxmlformats.org/officeDocument/2006/relationships/hyperlink" Target="http://www.nadann.de/Kleinanzeigen/Rubrik/Biete+WG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://www.wg-gesucht.de/" TargetMode="External"/><Relationship Id="rId5" Type="http://schemas.openxmlformats.org/officeDocument/2006/relationships/hyperlink" Target="http://www.muenster.de/stadt/wohnungsamt/tipps_liste.html" TargetMode="External"/><Relationship Id="rId4" Type="http://schemas.openxmlformats.org/officeDocument/2006/relationships/hyperlink" Target="https://www.studentenwerk-muenster.de/de/wohnen/wohnanlagen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://www.studentenwerk-muenster.de/de/essen-a-trinken/mensa-app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hyperlink" Target="https://lsf.fh-muenster.de/qisserver/rds?state=user&amp;type=0" TargetMode="Externa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ilias.fh-muenster.de/ilias/login.php?target=&amp;soap_pw=&amp;ext_uid=&amp;cookies=nocookies&amp;client_id=Bibliothek&amp;lang=de" TargetMode="Externa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hyperlink" Target="https://ilias.fh-muenster.de/ilias/goto_Bibliothek_cat_213672.html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ebmail.fh-muenster.de/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3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s://wiki.fh-muenster.de/dvz/anleitungen/doku.php" TargetMode="Externa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e-DE" dirty="0" smtClean="0"/>
              <a:t>O – Woche</a:t>
            </a:r>
            <a:br>
              <a:rPr lang="de-DE" dirty="0" smtClean="0"/>
            </a:br>
            <a:r>
              <a:rPr lang="de-DE" dirty="0" err="1" smtClean="0"/>
              <a:t>SoSe</a:t>
            </a:r>
            <a:r>
              <a:rPr lang="de-DE" dirty="0" smtClean="0"/>
              <a:t> 2016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358774" y="6165304"/>
            <a:ext cx="4942307" cy="314510"/>
          </a:xfrm>
        </p:spPr>
        <p:txBody>
          <a:bodyPr/>
          <a:lstStyle/>
          <a:p>
            <a:r>
              <a:rPr lang="de-DE" dirty="0" err="1" smtClean="0"/>
              <a:t>Corrensstraße</a:t>
            </a:r>
            <a:r>
              <a:rPr lang="de-DE" dirty="0" smtClean="0"/>
              <a:t> 25</a:t>
            </a:r>
          </a:p>
          <a:p>
            <a:r>
              <a:rPr lang="de-DE" dirty="0" smtClean="0"/>
              <a:t>48149 Münster				fh-muenster.de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de-DE" dirty="0" smtClean="0"/>
              <a:t>Herzlich Willkommen!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1600" y="4293096"/>
            <a:ext cx="3635896" cy="12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6075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Rund ums Studium an der FH  Münster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54852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53995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sind wir eigentlich?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Fachschaft Wirtschaft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9552" y="2204864"/>
            <a:ext cx="8153203" cy="265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98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endParaRPr lang="de-DE" sz="20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Wir </a:t>
            </a: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sind eure Vertreter in der Fachhochschule</a:t>
            </a:r>
          </a:p>
          <a:p>
            <a:pPr marL="742950" lvl="1" indent="-2857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Probleme mit dem Studium? </a:t>
            </a:r>
          </a:p>
          <a:p>
            <a:pPr marL="742950" lvl="1" indent="-2857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Probleme mit Professoren?</a:t>
            </a:r>
          </a:p>
          <a:p>
            <a:pPr marL="742950" lvl="1" indent="-2857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Fragen zu eurem Studium?</a:t>
            </a:r>
          </a:p>
          <a:p>
            <a:pPr marL="742950" lvl="1" indent="-2857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Ihr wisst nicht wohin mit eurem Anliegen?</a:t>
            </a:r>
          </a:p>
          <a:p>
            <a:pPr marL="742950" lvl="1" indent="-28575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Calibri"/>
              <a:buChar char="–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Ihr benötigt Altklausuren zum lernen?</a:t>
            </a:r>
          </a:p>
          <a:p>
            <a:pPr marL="457200" lvl="1" indent="0">
              <a:lnSpc>
                <a:spcPct val="150000"/>
              </a:lnSpc>
              <a:spcBef>
                <a:spcPts val="480"/>
              </a:spcBef>
              <a:buClr>
                <a:schemeClr val="dk1"/>
              </a:buClr>
              <a:buSzPct val="100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 Kommt </a:t>
            </a: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Wingdings" panose="05000000000000000000" pitchFamily="2" charset="2"/>
              </a:rPr>
              <a:t>zu uns! Wir helfen gerne.</a:t>
            </a:r>
            <a:endParaRPr lang="de-DE" sz="2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</p:spPr>
        <p:txBody>
          <a:bodyPr/>
          <a:lstStyle/>
          <a:p>
            <a:r>
              <a:rPr lang="de-DE" dirty="0" smtClean="0"/>
              <a:t>Wer sind wir eigentlich?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/>
          <a:p>
            <a:r>
              <a:rPr lang="de-DE" dirty="0" smtClean="0"/>
              <a:t>Fachschaft 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99422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endParaRPr lang="de-DE" sz="24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Wir </a:t>
            </a:r>
            <a:r>
              <a:rPr lang="de-DE" sz="2400" b="1" dirty="0">
                <a:solidFill>
                  <a:schemeClr val="dk1"/>
                </a:solidFill>
              </a:rPr>
              <a:t>vertreten euch </a:t>
            </a:r>
          </a:p>
          <a:p>
            <a:pPr lvl="1" indent="-285750">
              <a:lnSpc>
                <a:spcPct val="150000"/>
              </a:lnSpc>
              <a:spcBef>
                <a:spcPts val="480"/>
              </a:spcBef>
              <a:buSzPct val="100000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 Studiengang (Über diverse Kommissionen)</a:t>
            </a:r>
          </a:p>
          <a:p>
            <a:pPr lvl="1" indent="-285750">
              <a:lnSpc>
                <a:spcPct val="150000"/>
              </a:lnSpc>
              <a:spcBef>
                <a:spcPts val="480"/>
              </a:spcBef>
              <a:buSzPct val="100000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Im Fachbereich (Über den Fachbereichsrat)</a:t>
            </a:r>
          </a:p>
          <a:p>
            <a:pPr lvl="1" indent="-285750">
              <a:lnSpc>
                <a:spcPct val="150000"/>
              </a:lnSpc>
              <a:spcBef>
                <a:spcPts val="480"/>
              </a:spcBef>
              <a:buSzPct val="100000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Hochschulweit (Über den Senat)</a:t>
            </a:r>
          </a:p>
          <a:p>
            <a:pPr lvl="1" indent="-285750">
              <a:lnSpc>
                <a:spcPct val="150000"/>
              </a:lnSpc>
              <a:spcBef>
                <a:spcPts val="480"/>
              </a:spcBef>
              <a:buSzPct val="100000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Gegenüber anderen studentischen Selbstverwaltungen (Studierendenparlament)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</p:spPr>
        <p:txBody>
          <a:bodyPr/>
          <a:lstStyle/>
          <a:p>
            <a:r>
              <a:rPr lang="de-DE" dirty="0" smtClean="0"/>
              <a:t>Wer sind wir eigentlich?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/>
          <a:p>
            <a:r>
              <a:rPr lang="de-DE" dirty="0" smtClean="0"/>
              <a:t>Fachschaft 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5215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4022" y="1857524"/>
            <a:ext cx="8426450" cy="4019748"/>
          </a:xfrm>
        </p:spPr>
        <p:txBody>
          <a:bodyPr/>
          <a:lstStyle/>
          <a:p>
            <a:pPr marL="0" lvl="0" indent="0">
              <a:lnSpc>
                <a:spcPct val="90000"/>
              </a:lnSpc>
              <a:buClr>
                <a:schemeClr val="dk1"/>
              </a:buClr>
              <a:buSzPct val="25000"/>
              <a:buNone/>
            </a:pPr>
            <a:endParaRPr lang="de-DE" sz="20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buClr>
                <a:schemeClr val="dk1"/>
              </a:buClr>
              <a:buSzPct val="25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Zu </a:t>
            </a: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erreichen sind </a:t>
            </a: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wir,</a:t>
            </a:r>
            <a:endParaRPr lang="de-DE" sz="2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ur Bürozeit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von Montag bis Donnerstag </a:t>
            </a:r>
            <a:b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11:50 – 12:30 Uhr im </a:t>
            </a:r>
            <a:r>
              <a:rPr lang="de-D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Fachschaftsbüro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(Raum A 417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)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jeden Montag zur öffentlichen </a:t>
            </a:r>
            <a:r>
              <a:rPr lang="de-DE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Fachschaftsratsitzung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/>
            </a:r>
            <a:b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Start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18:15 bis Ende offen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nach persönlicher Terminabsprache</a:t>
            </a:r>
          </a:p>
          <a:p>
            <a:pPr marL="342900" lvl="0" indent="-190500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None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E-Mail: </a:t>
            </a:r>
            <a:r>
              <a:rPr lang="de-DE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2"/>
              </a:rPr>
              <a:t>info@fh-fachschaft.de</a:t>
            </a: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Web: </a:t>
            </a:r>
            <a:r>
              <a:rPr lang="de-DE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3"/>
              </a:rPr>
              <a:t>http://fachschaftfb9fhmuenster.weebly.com/</a:t>
            </a:r>
          </a:p>
          <a:p>
            <a:pPr lvl="1">
              <a:lnSpc>
                <a:spcPct val="9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Facebook: </a:t>
            </a:r>
            <a:r>
              <a:rPr lang="de-DE" sz="2400" u="sng" dirty="0" smtClean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4"/>
              </a:rPr>
              <a:t>Förderverein Fachschaft Wirtschaft</a:t>
            </a:r>
            <a:endParaRPr lang="de-DE" sz="2400" u="sng" dirty="0">
              <a:solidFill>
                <a:schemeClr val="hlink"/>
              </a:solidFill>
              <a:ea typeface="Calibri"/>
              <a:cs typeface="Calibri"/>
              <a:sym typeface="Calibri"/>
              <a:hlinkClick r:id="rId5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</p:spPr>
        <p:txBody>
          <a:bodyPr/>
          <a:lstStyle/>
          <a:p>
            <a:r>
              <a:rPr lang="de-DE" dirty="0" smtClean="0"/>
              <a:t>Wer sind wir eigentlich?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/>
          <a:p>
            <a:r>
              <a:rPr lang="de-DE" dirty="0" smtClean="0"/>
              <a:t>Fachschaft Wirtschaft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6544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77912"/>
            <a:ext cx="8426450" cy="4019748"/>
          </a:xfrm>
        </p:spPr>
        <p:txBody>
          <a:bodyPr/>
          <a:lstStyle/>
          <a:p>
            <a:pPr marL="0" lvl="0" indent="0">
              <a:lnSpc>
                <a:spcPct val="80000"/>
              </a:lnSpc>
              <a:buClr>
                <a:schemeClr val="dk1"/>
              </a:buClr>
              <a:buSzPct val="25000"/>
              <a:buNone/>
            </a:pPr>
            <a:endParaRPr lang="de-DE" sz="2400" b="1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ct val="25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Wir organisieren verschiedene Veranstaltungen für euch:</a:t>
            </a:r>
          </a:p>
          <a:p>
            <a:pPr marL="0" lvl="0" indent="0">
              <a:lnSpc>
                <a:spcPct val="80000"/>
              </a:lnSpc>
              <a:buClr>
                <a:schemeClr val="dk1"/>
              </a:buClr>
              <a:buSzPct val="25000"/>
              <a:buNone/>
            </a:pPr>
            <a:endParaRPr lang="de-DE" sz="2400" b="1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O-Woche</a:t>
            </a: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Erstifahrt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Oktoberfest</a:t>
            </a: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     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FH-Party 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Glühwein – Spendenaktion			</a:t>
            </a:r>
            <a:endParaRPr lang="de-DE" sz="2400" dirty="0" smtClean="0">
              <a:solidFill>
                <a:srgbClr val="FF0000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Weihnachtsmarkt</a:t>
            </a:r>
          </a:p>
          <a:p>
            <a:pPr lvl="0">
              <a:lnSpc>
                <a:spcPct val="100000"/>
              </a:lnSpc>
              <a:spcBef>
                <a:spcPts val="430"/>
              </a:spcBef>
              <a:buClr>
                <a:schemeClr val="dk1"/>
              </a:buClr>
              <a:buSzPct val="95505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Absolventenball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358775" y="374651"/>
            <a:ext cx="6373465" cy="570074"/>
          </a:xfrm>
        </p:spPr>
        <p:txBody>
          <a:bodyPr/>
          <a:lstStyle/>
          <a:p>
            <a:r>
              <a:rPr lang="de-DE" dirty="0" smtClean="0"/>
              <a:t>Wer sind wir eigentlich?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358775" y="872232"/>
            <a:ext cx="6373465" cy="504540"/>
          </a:xfrm>
        </p:spPr>
        <p:txBody>
          <a:bodyPr/>
          <a:lstStyle/>
          <a:p>
            <a:r>
              <a:rPr lang="de-DE" dirty="0" smtClean="0"/>
              <a:t>Fachschaft Wirtschaft</a:t>
            </a:r>
            <a:endParaRPr lang="de-DE" dirty="0"/>
          </a:p>
        </p:txBody>
      </p:sp>
      <p:pic>
        <p:nvPicPr>
          <p:cNvPr id="8" name="Shape 138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929803" y="4007572"/>
            <a:ext cx="329829" cy="28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2865158" y="2817416"/>
            <a:ext cx="2952328" cy="119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1"/>
          <p:cNvPicPr preferRelativeResize="0"/>
          <p:nvPr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6893270" y="4047528"/>
            <a:ext cx="1634272" cy="208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43"/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3131840" y="4752421"/>
            <a:ext cx="3736184" cy="1382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17486" y="2498051"/>
            <a:ext cx="2710056" cy="152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2189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Infos zur </a:t>
            </a:r>
            <a:r>
              <a:rPr lang="de-DE" sz="2400" b="1" dirty="0" err="1" smtClean="0"/>
              <a:t>Erstifahrt</a:t>
            </a:r>
            <a:endParaRPr lang="de-DE" sz="2400" b="1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46240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Erstifahrt</a:t>
            </a:r>
            <a:r>
              <a:rPr lang="de-DE" dirty="0" smtClean="0"/>
              <a:t> </a:t>
            </a:r>
            <a:r>
              <a:rPr lang="de-DE" dirty="0" err="1" smtClean="0"/>
              <a:t>SoSe</a:t>
            </a:r>
            <a:r>
              <a:rPr lang="de-DE" dirty="0" smtClean="0"/>
              <a:t> 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Shape 151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1125250" y="3861048"/>
            <a:ext cx="2942694" cy="18408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Inhaltsplatzhalter 11"/>
          <p:cNvSpPr>
            <a:spLocks noGrp="1"/>
          </p:cNvSpPr>
          <p:nvPr>
            <p:ph idx="1"/>
          </p:nvPr>
        </p:nvSpPr>
        <p:spPr>
          <a:xfrm>
            <a:off x="539552" y="1484784"/>
            <a:ext cx="4141217" cy="4019748"/>
          </a:xfrm>
        </p:spPr>
        <p:txBody>
          <a:bodyPr/>
          <a:lstStyle/>
          <a:p>
            <a:pPr marL="0" indent="0" algn="ctr">
              <a:buNone/>
            </a:pPr>
            <a:endParaRPr lang="de-DE" dirty="0" smtClean="0"/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smtClean="0"/>
              <a:t>18. bis 20. März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smtClean="0"/>
              <a:t>50 € + 10 € Kaution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de-DE" sz="2400" dirty="0" smtClean="0"/>
              <a:t>2 Partys</a:t>
            </a:r>
          </a:p>
          <a:p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85211" y="1695483"/>
            <a:ext cx="2887189" cy="40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0987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Erstifahrt</a:t>
            </a:r>
            <a:r>
              <a:rPr lang="de-DE" dirty="0" smtClean="0"/>
              <a:t> </a:t>
            </a:r>
            <a:r>
              <a:rPr lang="de-DE" dirty="0" err="1" smtClean="0"/>
              <a:t>SoSe</a:t>
            </a:r>
            <a:r>
              <a:rPr lang="de-DE" dirty="0" smtClean="0"/>
              <a:t> 2016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785516"/>
            <a:ext cx="8389689" cy="4019748"/>
          </a:xfrm>
        </p:spPr>
        <p:txBody>
          <a:bodyPr/>
          <a:lstStyle/>
          <a:p>
            <a:pPr marL="292100" lvl="0" indent="0" algn="ctr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endParaRPr lang="de-DE" sz="20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292100" lvl="0" indent="0" algn="ctr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r>
              <a:rPr lang="de-DE" sz="2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Tragt 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Euch bis morgen noch im </a:t>
            </a:r>
            <a:r>
              <a:rPr lang="de-DE" sz="2000" b="1" u="sng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Onlineformular</a:t>
            </a:r>
            <a:r>
              <a:rPr lang="de-DE" sz="20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ein. </a:t>
            </a:r>
            <a:endParaRPr lang="de-DE" sz="20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292100" lvl="0" indent="0" algn="ctr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r>
              <a:rPr lang="de-DE" sz="18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(</a:t>
            </a:r>
            <a:r>
              <a:rPr lang="de-DE" sz="18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Dieser Eintrag ist nicht verbindlich. Das Formular findet Ihr in der FB Gruppe)</a:t>
            </a:r>
          </a:p>
          <a:p>
            <a:pPr marL="292100" lvl="0" indent="0" algn="ctr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endParaRPr lang="de-DE" sz="2000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292100" lvl="0" indent="0" algn="ctr">
              <a:lnSpc>
                <a:spcPct val="100000"/>
              </a:lnSpc>
              <a:buClr>
                <a:schemeClr val="dk1"/>
              </a:buClr>
              <a:buSzPct val="25000"/>
              <a:buNone/>
            </a:pPr>
            <a:r>
              <a:rPr lang="de-DE" sz="20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Morgen </a:t>
            </a:r>
            <a:r>
              <a:rPr lang="de-DE" sz="20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früh (Donnerstag) 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sammeln wir </a:t>
            </a:r>
            <a:r>
              <a:rPr lang="de-DE" sz="2000" b="1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ab 9:30 vor A004 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von jedem Teilnehmer </a:t>
            </a:r>
            <a:r>
              <a:rPr lang="de-DE" sz="2000" b="1" u="sng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60 Euro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ein. Bitte das Geld möglichst passend mitbringen. Es gilt first-</a:t>
            </a:r>
            <a:r>
              <a:rPr lang="de-DE" sz="20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come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, first-</a:t>
            </a:r>
            <a:r>
              <a:rPr lang="de-DE" sz="2000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serve</a:t>
            </a:r>
            <a:r>
              <a:rPr lang="de-DE" sz="20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!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Anmeldung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47664" y="4114774"/>
            <a:ext cx="2592287" cy="194421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6056" y="4114774"/>
            <a:ext cx="25922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346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Ablaufplan </a:t>
            </a:r>
            <a:br>
              <a:rPr lang="de-DE" dirty="0" smtClean="0"/>
            </a:br>
            <a:r>
              <a:rPr lang="de-DE" dirty="0" smtClean="0"/>
              <a:t>der nächsten 3 Tage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0326" y="2132856"/>
            <a:ext cx="8510371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745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69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955263" y="1052736"/>
            <a:ext cx="3816995" cy="1980220"/>
          </a:xfrm>
        </p:spPr>
        <p:txBody>
          <a:bodyPr/>
          <a:lstStyle/>
          <a:p>
            <a:r>
              <a:rPr lang="de-DE" dirty="0" smtClean="0"/>
              <a:t>Studieren </a:t>
            </a:r>
            <a:br>
              <a:rPr lang="de-DE" dirty="0" smtClean="0"/>
            </a:br>
            <a:r>
              <a:rPr lang="de-DE" dirty="0" smtClean="0"/>
              <a:t>und leben in Münster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07" b="2407"/>
          <a:stretch>
            <a:fillRect/>
          </a:stretch>
        </p:blipFill>
        <p:spPr>
          <a:xfrm>
            <a:off x="539552" y="3501008"/>
            <a:ext cx="4648419" cy="2951148"/>
          </a:xfrm>
        </p:spPr>
      </p:pic>
    </p:spTree>
    <p:extLst>
      <p:ext uri="{BB962C8B-B14F-4D97-AF65-F5344CB8AC3E}">
        <p14:creationId xmlns:p14="http://schemas.microsoft.com/office/powerpoint/2010/main" xmlns="" val="360128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99592" y="2492896"/>
            <a:ext cx="3421137" cy="419348"/>
          </a:xfrm>
        </p:spPr>
        <p:txBody>
          <a:bodyPr/>
          <a:lstStyle/>
          <a:p>
            <a:pPr marL="0" lvl="0" indent="0">
              <a:buNone/>
            </a:pPr>
            <a:r>
              <a:rPr lang="de-DE" dirty="0" smtClean="0">
                <a:hlinkClick r:id="rId2"/>
              </a:rPr>
              <a:t>Hitliste des Westens - Münster</a:t>
            </a:r>
            <a:endParaRPr lang="de-DE" sz="18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Videos</a:t>
            </a:r>
            <a:endParaRPr lang="de-DE" dirty="0"/>
          </a:p>
        </p:txBody>
      </p:sp>
      <p:pic>
        <p:nvPicPr>
          <p:cNvPr id="6" name="Grafik 5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5576" y="2916472"/>
            <a:ext cx="3600400" cy="2024696"/>
          </a:xfrm>
          <a:prstGeom prst="rect">
            <a:avLst/>
          </a:prstGeom>
        </p:spPr>
      </p:pic>
      <p:pic>
        <p:nvPicPr>
          <p:cNvPr id="7" name="Grafik 6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18690" y="2916472"/>
            <a:ext cx="3597726" cy="2028017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>
          <a:xfrm>
            <a:off x="5220072" y="2467231"/>
            <a:ext cx="3384376" cy="745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56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425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4620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1800" indent="-3556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63750" indent="-36195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>
                <a:hlinkClick r:id="rId5"/>
              </a:rPr>
              <a:t>Münster 4 Life </a:t>
            </a:r>
            <a:r>
              <a:rPr lang="de-DE" dirty="0" err="1" smtClean="0">
                <a:hlinkClick r:id="rId5"/>
              </a:rPr>
              <a:t>Timelaps</a:t>
            </a:r>
            <a:endParaRPr lang="de-DE" sz="1800" dirty="0" smtClean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02117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00" lvl="0" indent="-34290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000" b="1" dirty="0" smtClean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635000" lvl="0" indent="-34290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b="1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„</a:t>
            </a:r>
            <a:r>
              <a:rPr lang="de-DE" sz="2400" b="1" dirty="0" err="1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Masematte</a:t>
            </a:r>
            <a:r>
              <a:rPr lang="de-DE" sz="2400" b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“ </a:t>
            </a:r>
            <a:r>
              <a:rPr lang="de-DE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ist die im 19. Jahrhundert entwickelte Sondersprache in einigen Vierteln von </a:t>
            </a:r>
            <a:r>
              <a:rPr lang="de-DE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Münster </a:t>
            </a:r>
            <a:endParaRPr lang="de-DE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342900" lvl="0" indent="101600">
              <a:lnSpc>
                <a:spcPct val="100000"/>
              </a:lnSpc>
              <a:buClr>
                <a:schemeClr val="dk1"/>
              </a:buClr>
              <a:buNone/>
            </a:pPr>
            <a:endParaRPr lang="de-DE" sz="2400" dirty="0">
              <a:solidFill>
                <a:srgbClr val="000000"/>
              </a:solidFill>
              <a:ea typeface="Calibri"/>
              <a:cs typeface="Calibri"/>
              <a:sym typeface="Calibri"/>
            </a:endParaRPr>
          </a:p>
          <a:p>
            <a:pPr marL="635000" lvl="0" indent="-34290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Noch </a:t>
            </a:r>
            <a:r>
              <a:rPr lang="de-DE" sz="2400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heute werden einige Begriffe im Alltag verwendet :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Münsters „Sondersprache“</a:t>
            </a:r>
            <a:endParaRPr lang="de-DE" dirty="0"/>
          </a:p>
        </p:txBody>
      </p:sp>
      <p:graphicFrame>
        <p:nvGraphicFramePr>
          <p:cNvPr id="6" name="Shape 175"/>
          <p:cNvGraphicFramePr/>
          <p:nvPr>
            <p:extLst>
              <p:ext uri="{D42A27DB-BD31-4B8C-83A1-F6EECF244321}">
                <p14:modId xmlns:p14="http://schemas.microsoft.com/office/powerpoint/2010/main" xmlns="" val="679389949"/>
              </p:ext>
            </p:extLst>
          </p:nvPr>
        </p:nvGraphicFramePr>
        <p:xfrm>
          <a:off x="251517" y="4101926"/>
          <a:ext cx="8640975" cy="182885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041375"/>
                <a:gridCol w="2259650"/>
                <a:gridCol w="1444250"/>
                <a:gridCol w="2895700"/>
              </a:tblGrid>
              <a:tr h="1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</a:t>
                      </a:r>
                      <a:r>
                        <a:rPr lang="de-DE" sz="1800" b="0" i="0" u="none" strike="noStrike" cap="none" baseline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bnippeln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sterben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Seeger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Mann, Kerl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</a:tr>
              <a:tr h="18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beschucken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bezahlen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Pinte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Kneipe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</a:tr>
              <a:tr h="30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jovel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gut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Kaline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Mädchen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</a:tr>
              <a:tr h="30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Fitze,Leeze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Fahrrad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</a:t>
                      </a:r>
                      <a:r>
                        <a:rPr lang="de-DE" sz="1800" b="0" i="0" u="none" strike="noStrike" cap="none" baseline="0" dirty="0" err="1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öhlen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Fußball spielen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</a:tr>
              <a:tr h="300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Fleppe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Führerschein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</a:t>
                      </a: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atzen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1800" b="0" i="0" u="none" strike="noStrike" cap="none" baseline="0" dirty="0" smtClean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schlafen</a:t>
                      </a:r>
                      <a:endParaRPr lang="de-DE" sz="1800" b="0" i="0" u="none" strike="noStrike" cap="none" baseline="0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</a:tr>
            </a:tbl>
          </a:graphicData>
        </a:graphic>
      </p:graphicFrame>
      <p:sp>
        <p:nvSpPr>
          <p:cNvPr id="7" name="Abgerundetes Rechteck 6"/>
          <p:cNvSpPr/>
          <p:nvPr/>
        </p:nvSpPr>
        <p:spPr>
          <a:xfrm>
            <a:off x="2339752" y="4149080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6001532" y="5592381"/>
            <a:ext cx="1666809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6018832" y="5254052"/>
            <a:ext cx="1649511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0" name="Abgerundetes Rechteck 9"/>
          <p:cNvSpPr/>
          <p:nvPr/>
        </p:nvSpPr>
        <p:spPr>
          <a:xfrm>
            <a:off x="6012160" y="4869160"/>
            <a:ext cx="1649511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1" name="Abgerundetes Rechteck 10"/>
          <p:cNvSpPr/>
          <p:nvPr/>
        </p:nvSpPr>
        <p:spPr>
          <a:xfrm>
            <a:off x="6018833" y="4533973"/>
            <a:ext cx="164951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2" name="Abgerundetes Rechteck 11"/>
          <p:cNvSpPr/>
          <p:nvPr/>
        </p:nvSpPr>
        <p:spPr>
          <a:xfrm>
            <a:off x="6018832" y="4149080"/>
            <a:ext cx="1649511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3" name="Abgerundetes Rechteck 12"/>
          <p:cNvSpPr/>
          <p:nvPr/>
        </p:nvSpPr>
        <p:spPr>
          <a:xfrm>
            <a:off x="2339752" y="4516285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4" name="Abgerundetes Rechteck 13"/>
          <p:cNvSpPr/>
          <p:nvPr/>
        </p:nvSpPr>
        <p:spPr>
          <a:xfrm>
            <a:off x="2339752" y="4886892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5" name="Abgerundetes Rechteck 14"/>
          <p:cNvSpPr/>
          <p:nvPr/>
        </p:nvSpPr>
        <p:spPr>
          <a:xfrm>
            <a:off x="2339752" y="5225176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16" name="Abgerundetes Rechteck 15"/>
          <p:cNvSpPr/>
          <p:nvPr/>
        </p:nvSpPr>
        <p:spPr>
          <a:xfrm>
            <a:off x="2339752" y="5592381"/>
            <a:ext cx="1440160" cy="28803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297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Fachhochschule Münster</a:t>
            </a:r>
          </a:p>
          <a:p>
            <a:pPr marL="0" indent="0">
              <a:buNone/>
            </a:pPr>
            <a:r>
              <a:rPr lang="de-DE" dirty="0" smtClean="0"/>
              <a:t>Fachhochschulzentrum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Unterwegs mit dem Bus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xmlns="" val="602817579"/>
              </p:ext>
            </p:extLst>
          </p:nvPr>
        </p:nvGraphicFramePr>
        <p:xfrm>
          <a:off x="358775" y="1376772"/>
          <a:ext cx="8533706" cy="234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/>
          <p:cNvSpPr txBox="1"/>
          <p:nvPr/>
        </p:nvSpPr>
        <p:spPr>
          <a:xfrm>
            <a:off x="358775" y="3817668"/>
            <a:ext cx="8533705" cy="49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2400" dirty="0" smtClean="0"/>
              <a:t>Wir empfehlen folgende App:               </a:t>
            </a:r>
            <a:r>
              <a:rPr lang="de-DE" sz="2400" dirty="0" smtClean="0">
                <a:hlinkClick r:id="rId7"/>
              </a:rPr>
              <a:t>Die Fahrplan MS App </a:t>
            </a:r>
            <a:endParaRPr lang="de-DE" sz="2400" dirty="0" smtClean="0"/>
          </a:p>
        </p:txBody>
      </p:sp>
      <p:pic>
        <p:nvPicPr>
          <p:cNvPr id="8" name="Shape 193">
            <a:hlinkClick r:id="rId7"/>
          </p:cNvPr>
          <p:cNvPicPr preferRelativeResize="0"/>
          <p:nvPr/>
        </p:nvPicPr>
        <p:blipFill rotWithShape="1">
          <a:blip r:embed="rId8" cstate="print">
            <a:alphaModFix/>
          </a:blip>
          <a:srcRect/>
          <a:stretch/>
        </p:blipFill>
        <p:spPr>
          <a:xfrm>
            <a:off x="6156176" y="4419974"/>
            <a:ext cx="2004399" cy="1704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9632" y="4481499"/>
            <a:ext cx="1650794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512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Kompletter Nahverkehr NRW </a:t>
            </a:r>
          </a:p>
          <a:p>
            <a:pPr marL="0" lvl="1" indent="0">
              <a:lnSpc>
                <a:spcPct val="90000"/>
              </a:lnSpc>
              <a:buClr>
                <a:schemeClr val="dk1"/>
              </a:buClr>
              <a:buSzPct val="25000"/>
              <a:buNone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+ Osnabrück und Enschede</a:t>
            </a: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Nur gültig mit </a:t>
            </a:r>
            <a:r>
              <a:rPr lang="de-DE" sz="2400" u="sng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Personalausweis!</a:t>
            </a:r>
          </a:p>
          <a:p>
            <a:pPr marL="495300" lvl="0" indent="-34290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Ab 19.00 Uhr &amp;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Samstag + Sonntag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None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-&gt; zusätzliche Person oder Fahrrad kostenlos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mitnehmen</a:t>
            </a:r>
          </a:p>
          <a:p>
            <a:pPr marL="0" lvl="0" indent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None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       !!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Nur Stadtgebiet Münster !!</a:t>
            </a: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Fahrten der 2. Klasse mit RE, RB und S-Bahn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Semesterticket</a:t>
            </a:r>
            <a:endParaRPr lang="de-DE" dirty="0"/>
          </a:p>
        </p:txBody>
      </p:sp>
      <p:pic>
        <p:nvPicPr>
          <p:cNvPr id="6" name="Shape 209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5580112" y="1676150"/>
            <a:ext cx="3071972" cy="19688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8420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Am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schnellsten ist man mit der </a:t>
            </a:r>
            <a:r>
              <a:rPr lang="de-DE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Leeze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(„dem Fahrrad“)</a:t>
            </a: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Münster ist nicht umsonst „eine der grünsten Städte“</a:t>
            </a: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Fahrraderwerb:</a:t>
            </a:r>
          </a:p>
          <a:p>
            <a:pPr marL="800100" lvl="1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Na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dann </a:t>
            </a:r>
          </a:p>
          <a:p>
            <a:pPr marL="800100" lvl="1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Versteigerungen 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Gebrauchträder beim Händler</a:t>
            </a:r>
          </a:p>
          <a:p>
            <a:pPr marL="800100" lvl="1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Fahrradmarkt „</a:t>
            </a:r>
            <a:r>
              <a:rPr lang="de-DE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Fietsenbörse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“</a:t>
            </a:r>
          </a:p>
          <a:p>
            <a:pPr marL="800100" lvl="1" indent="-34290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indent="-171450">
              <a:lnSpc>
                <a:spcPct val="100000"/>
              </a:lnSpc>
              <a:spcBef>
                <a:spcPts val="480"/>
              </a:spcBef>
              <a:buClr>
                <a:schemeClr val="dk1"/>
              </a:buClr>
              <a:buSzPct val="100000"/>
              <a:buNone/>
            </a:pP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Zum </a:t>
            </a: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Thema „Fahrrad fahren in </a:t>
            </a: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Münster</a:t>
            </a: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“ morgen mehr!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Unterwegs mit dem Fahrrad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52120" y="3350051"/>
            <a:ext cx="2990760" cy="18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026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Rund um Münster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9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  <a:hlinkClick r:id="rId2"/>
              </a:rPr>
              <a:t>Na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2"/>
              </a:rPr>
              <a:t>Dann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Wochenschau</a:t>
            </a: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3"/>
              </a:rPr>
              <a:t>Wohnungen.ms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  <a:hlinkClick r:id="rId4"/>
              </a:rPr>
              <a:t>Studentenwerk Münster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Stadt Münster &amp; Wohnungsbaugesellschaften</a:t>
            </a:r>
          </a:p>
          <a:p>
            <a:pPr lvl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Amt für Wohnungswesen - Tipps für Studierende: </a:t>
            </a:r>
            <a:r>
              <a:rPr lang="de-DE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5"/>
              </a:rPr>
              <a:t>KLICK</a:t>
            </a:r>
          </a:p>
          <a:p>
            <a:pPr lvl="0" indent="-342900">
              <a:lnSpc>
                <a:spcPct val="90000"/>
              </a:lnSpc>
              <a:spcBef>
                <a:spcPts val="560"/>
              </a:spcBef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hlinkClick r:id="rId6"/>
              </a:rPr>
              <a:t>WG - Gesucht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None/>
            </a:pPr>
            <a:endParaRPr lang="de-DE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90000"/>
              </a:lnSpc>
              <a:spcBef>
                <a:spcPts val="560"/>
              </a:spcBef>
              <a:buClr>
                <a:schemeClr val="dk1"/>
              </a:buClr>
              <a:buSzPct val="25000"/>
              <a:buNone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	Zweitwohnsitzsteuer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beachten: </a:t>
            </a:r>
            <a:r>
              <a:rPr lang="de-DE" sz="2400" u="sng" dirty="0">
                <a:solidFill>
                  <a:schemeClr val="hlink"/>
                </a:solidFill>
                <a:ea typeface="Calibri"/>
                <a:cs typeface="Calibri"/>
                <a:sym typeface="Calibri"/>
                <a:hlinkClick r:id="rId7"/>
              </a:rPr>
              <a:t>INFO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Noch keine Wohnung?</a:t>
            </a:r>
            <a:endParaRPr lang="de-DE" dirty="0"/>
          </a:p>
        </p:txBody>
      </p:sp>
      <p:pic>
        <p:nvPicPr>
          <p:cNvPr id="6" name="Shape 227"/>
          <p:cNvPicPr preferRelativeResize="0"/>
          <p:nvPr/>
        </p:nvPicPr>
        <p:blipFill rotWithShape="1">
          <a:blip r:embed="rId8" cstate="print">
            <a:alphaModFix/>
          </a:blip>
          <a:srcRect/>
          <a:stretch/>
        </p:blipFill>
        <p:spPr>
          <a:xfrm>
            <a:off x="1763689" y="5085184"/>
            <a:ext cx="864095" cy="864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2562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b="1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26597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endParaRPr lang="de-DE" sz="2000" b="1" dirty="0" smtClean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>
              <a:lnSpc>
                <a:spcPct val="10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endParaRPr lang="de-DE" sz="2000" b="1" dirty="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err="1" smtClean="0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Deilmann</a:t>
            </a:r>
            <a:r>
              <a:rPr lang="de-DE" sz="2200" b="1" dirty="0" smtClean="0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-Haus</a:t>
            </a:r>
            <a:endParaRPr lang="de-DE" sz="2200" b="1" dirty="0">
              <a:solidFill>
                <a:srgbClr val="92D050"/>
              </a:solidFill>
              <a:ea typeface="Calibri"/>
              <a:cs typeface="Calibri"/>
              <a:sym typeface="Calibri"/>
            </a:endParaRPr>
          </a:p>
          <a:p>
            <a:pPr marL="685800" lvl="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Leonardo-Campus</a:t>
            </a:r>
          </a:p>
          <a:p>
            <a:pPr marL="495300" lvl="0" indent="-34290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200" b="1" dirty="0">
              <a:solidFill>
                <a:schemeClr val="accent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smtClean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FHZ</a:t>
            </a:r>
            <a:endParaRPr lang="de-DE" sz="2200" b="1" dirty="0">
              <a:solidFill>
                <a:srgbClr val="FF0000"/>
              </a:solidFill>
              <a:ea typeface="Calibri"/>
              <a:cs typeface="Calibri"/>
              <a:sym typeface="Calibri"/>
            </a:endParaRPr>
          </a:p>
          <a:p>
            <a:pPr marL="685800" lvl="0" indent="-3429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2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err="1">
                <a:solidFill>
                  <a:srgbClr val="8CB3E3"/>
                </a:solidFill>
                <a:ea typeface="Calibri"/>
                <a:cs typeface="Calibri"/>
                <a:sym typeface="Calibri"/>
              </a:rPr>
              <a:t>Hüfferstift</a:t>
            </a:r>
            <a:endParaRPr lang="de-DE" sz="2200" b="1" dirty="0">
              <a:solidFill>
                <a:srgbClr val="8CB3E3"/>
              </a:solidFill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Standorte der FH Münster</a:t>
            </a:r>
            <a:endParaRPr lang="de-DE" dirty="0"/>
          </a:p>
        </p:txBody>
      </p:sp>
      <p:pic>
        <p:nvPicPr>
          <p:cNvPr id="6" name="Shape 23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3284898" y="1786789"/>
            <a:ext cx="5535574" cy="4233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1702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Heute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85516"/>
            <a:ext cx="8712968" cy="401974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Jetzt</a:t>
            </a:r>
            <a:r>
              <a:rPr lang="de-DE" sz="2400" dirty="0"/>
              <a:t>:		</a:t>
            </a:r>
            <a:r>
              <a:rPr lang="de-DE" sz="2400" dirty="0" smtClean="0"/>
              <a:t>Ablauf und </a:t>
            </a:r>
            <a:r>
              <a:rPr lang="de-DE" sz="2400" dirty="0"/>
              <a:t>Kennlernrunde</a:t>
            </a:r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12 </a:t>
            </a:r>
            <a:r>
              <a:rPr lang="de-DE" sz="2400" dirty="0"/>
              <a:t>Uhr	</a:t>
            </a:r>
            <a:r>
              <a:rPr lang="de-DE" sz="2400" dirty="0" smtClean="0"/>
              <a:t>Mittagessen</a:t>
            </a:r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13 </a:t>
            </a:r>
            <a:r>
              <a:rPr lang="de-DE" sz="2400" dirty="0"/>
              <a:t>Uhr	</a:t>
            </a:r>
            <a:r>
              <a:rPr lang="de-DE" sz="2400" dirty="0" smtClean="0"/>
              <a:t>Präsentation </a:t>
            </a:r>
            <a:r>
              <a:rPr lang="de-DE" sz="2400" dirty="0"/>
              <a:t>mit Informationen rund </a:t>
            </a:r>
            <a:endParaRPr lang="de-DE" sz="2400" dirty="0" smtClean="0"/>
          </a:p>
          <a:p>
            <a:pPr marL="0" indent="0">
              <a:buNone/>
            </a:pPr>
            <a:r>
              <a:rPr lang="de-DE" sz="2400" dirty="0"/>
              <a:t>	</a:t>
            </a:r>
            <a:r>
              <a:rPr lang="de-DE" sz="2400" dirty="0" smtClean="0"/>
              <a:t>	ums </a:t>
            </a:r>
            <a:r>
              <a:rPr lang="de-DE" sz="2400" dirty="0"/>
              <a:t>Studium</a:t>
            </a:r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16 </a:t>
            </a:r>
            <a:r>
              <a:rPr lang="de-DE" sz="2400" dirty="0"/>
              <a:t>Uhr	</a:t>
            </a:r>
            <a:r>
              <a:rPr lang="de-DE" sz="2400" dirty="0" smtClean="0"/>
              <a:t>Grillen</a:t>
            </a:r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21 </a:t>
            </a:r>
            <a:r>
              <a:rPr lang="de-DE" sz="2400" dirty="0"/>
              <a:t>Uhr 	</a:t>
            </a:r>
            <a:r>
              <a:rPr lang="de-DE" sz="2400" dirty="0" err="1" smtClean="0"/>
              <a:t>Erstiparty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9612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ct val="100000"/>
              <a:buNone/>
            </a:pPr>
            <a:endParaRPr lang="de-DE" sz="2000" b="1" dirty="0">
              <a:solidFill>
                <a:srgbClr val="92D050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smtClean="0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FHZ</a:t>
            </a:r>
          </a:p>
          <a:p>
            <a:pPr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200" b="1" dirty="0">
              <a:solidFill>
                <a:srgbClr val="92D050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ZB </a:t>
            </a:r>
            <a:r>
              <a:rPr lang="de-DE" sz="2200" b="1" dirty="0" smtClean="0">
                <a:solidFill>
                  <a:srgbClr val="00B0F0"/>
                </a:solidFill>
                <a:ea typeface="Calibri"/>
                <a:cs typeface="Calibri"/>
                <a:sym typeface="Calibri"/>
              </a:rPr>
              <a:t>Medizin</a:t>
            </a:r>
          </a:p>
          <a:p>
            <a:pPr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200" b="1" dirty="0">
              <a:solidFill>
                <a:srgbClr val="00B0F0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smtClean="0">
                <a:solidFill>
                  <a:srgbClr val="FFCC00"/>
                </a:solidFill>
                <a:ea typeface="Calibri"/>
                <a:cs typeface="Calibri"/>
                <a:sym typeface="Calibri"/>
              </a:rPr>
              <a:t>ULB</a:t>
            </a:r>
          </a:p>
          <a:p>
            <a:pPr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200" b="1" dirty="0">
              <a:solidFill>
                <a:srgbClr val="FFCC00"/>
              </a:solidFill>
              <a:ea typeface="Calibri"/>
              <a:cs typeface="Calibri"/>
              <a:sym typeface="Calibri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Stadtbücherei</a:t>
            </a:r>
          </a:p>
          <a:p>
            <a:endParaRPr lang="de-DE" dirty="0" smtClean="0"/>
          </a:p>
          <a:p>
            <a:endParaRPr lang="de-DE" dirty="0"/>
          </a:p>
          <a:p>
            <a:pPr marL="0" lvl="0" indent="0">
              <a:buNone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Bieten Arbeitsplätze für die </a:t>
            </a: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Klausurvorbereitung!</a:t>
            </a: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Bibliotheken in Münster</a:t>
            </a:r>
            <a:endParaRPr lang="de-DE" dirty="0"/>
          </a:p>
        </p:txBody>
      </p:sp>
      <p:pic>
        <p:nvPicPr>
          <p:cNvPr id="6" name="Shape 266"/>
          <p:cNvPicPr preferRelativeResize="0"/>
          <p:nvPr/>
        </p:nvPicPr>
        <p:blipFill rotWithShape="1">
          <a:blip r:embed="rId2" cstate="print">
            <a:alphaModFix/>
          </a:blip>
          <a:srcRect b="28665"/>
          <a:stretch/>
        </p:blipFill>
        <p:spPr>
          <a:xfrm>
            <a:off x="2987824" y="2045930"/>
            <a:ext cx="5724859" cy="3039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7302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8775" y="1713508"/>
            <a:ext cx="8426450" cy="4019748"/>
          </a:xfrm>
        </p:spPr>
        <p:txBody>
          <a:bodyPr/>
          <a:lstStyle/>
          <a:p>
            <a:pPr marL="342900" lvl="0" indent="-342900">
              <a:lnSpc>
                <a:spcPct val="90000"/>
              </a:lnSpc>
              <a:buClr>
                <a:schemeClr val="dk1"/>
              </a:buClr>
              <a:buSzPct val="100000"/>
              <a:buFont typeface="Calibri"/>
              <a:buChar char="•"/>
            </a:pPr>
            <a:endParaRPr lang="de-DE" sz="2000" b="1" dirty="0" smtClean="0">
              <a:solidFill>
                <a:srgbClr val="538CD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 smtClean="0">
                <a:solidFill>
                  <a:srgbClr val="538CD5"/>
                </a:solidFill>
                <a:ea typeface="Calibri"/>
                <a:cs typeface="Calibri"/>
                <a:sym typeface="Calibri"/>
              </a:rPr>
              <a:t>Mensa </a:t>
            </a:r>
            <a:r>
              <a:rPr lang="de-DE" sz="2200" b="1" dirty="0">
                <a:solidFill>
                  <a:srgbClr val="538CD5"/>
                </a:solidFill>
                <a:ea typeface="Calibri"/>
                <a:cs typeface="Calibri"/>
                <a:sym typeface="Calibri"/>
              </a:rPr>
              <a:t>Da Vinci</a:t>
            </a: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00FFFF"/>
                </a:solidFill>
                <a:ea typeface="Calibri"/>
                <a:cs typeface="Calibri"/>
                <a:sym typeface="Calibri"/>
              </a:rPr>
              <a:t>Bistro Denkpause</a:t>
            </a: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FF0000"/>
                </a:solidFill>
                <a:ea typeface="Calibri"/>
                <a:cs typeface="Calibri"/>
                <a:sym typeface="Calibri"/>
              </a:rPr>
              <a:t>Mensa am Ring</a:t>
            </a:r>
          </a:p>
          <a:p>
            <a:pPr lvl="0">
              <a:lnSpc>
                <a:spcPct val="10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FFCC00"/>
                </a:solidFill>
                <a:ea typeface="Calibri"/>
                <a:cs typeface="Calibri"/>
                <a:sym typeface="Calibri"/>
              </a:rPr>
              <a:t>Mensa </a:t>
            </a:r>
            <a:r>
              <a:rPr lang="de-DE" sz="2200" b="1" dirty="0" err="1">
                <a:solidFill>
                  <a:srgbClr val="FFCC00"/>
                </a:solidFill>
                <a:ea typeface="Calibri"/>
                <a:cs typeface="Calibri"/>
                <a:sym typeface="Calibri"/>
              </a:rPr>
              <a:t>Hüfferstift</a:t>
            </a:r>
            <a:endParaRPr lang="de-DE" sz="2200" b="1" dirty="0">
              <a:solidFill>
                <a:srgbClr val="FFCC00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B2A0C7"/>
                </a:solidFill>
                <a:ea typeface="Calibri"/>
                <a:cs typeface="Calibri"/>
                <a:sym typeface="Calibri"/>
              </a:rPr>
              <a:t>Mensa </a:t>
            </a:r>
            <a:r>
              <a:rPr lang="de-DE" sz="2200" b="1" dirty="0" err="1">
                <a:solidFill>
                  <a:srgbClr val="B2A0C7"/>
                </a:solidFill>
                <a:ea typeface="Calibri"/>
                <a:cs typeface="Calibri"/>
                <a:sym typeface="Calibri"/>
              </a:rPr>
              <a:t>Bispinghof</a:t>
            </a:r>
            <a:endParaRPr lang="de-DE" sz="2200" b="1" dirty="0">
              <a:solidFill>
                <a:srgbClr val="B2A0C7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2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200" b="1" dirty="0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Mensa am </a:t>
            </a:r>
            <a:r>
              <a:rPr lang="de-DE" sz="2200" b="1" dirty="0" err="1">
                <a:solidFill>
                  <a:srgbClr val="92D050"/>
                </a:solidFill>
                <a:ea typeface="Calibri"/>
                <a:cs typeface="Calibri"/>
                <a:sym typeface="Calibri"/>
              </a:rPr>
              <a:t>Aasee</a:t>
            </a:r>
            <a:endParaRPr lang="de-DE" sz="2200" b="1" dirty="0">
              <a:solidFill>
                <a:srgbClr val="92D050"/>
              </a:solidFill>
              <a:ea typeface="Calibri"/>
              <a:cs typeface="Calibri"/>
              <a:sym typeface="Calibri"/>
            </a:endParaRPr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Mensen in Münster</a:t>
            </a:r>
            <a:endParaRPr lang="de-DE" dirty="0"/>
          </a:p>
        </p:txBody>
      </p:sp>
      <p:pic>
        <p:nvPicPr>
          <p:cNvPr id="6" name="Shape 255"/>
          <p:cNvPicPr preferRelativeResize="0"/>
          <p:nvPr/>
        </p:nvPicPr>
        <p:blipFill rotWithShape="1">
          <a:blip r:embed="rId2" cstate="print">
            <a:alphaModFix/>
          </a:blip>
          <a:srcRect r="23774"/>
          <a:stretch/>
        </p:blipFill>
        <p:spPr>
          <a:xfrm>
            <a:off x="4325080" y="1628800"/>
            <a:ext cx="4423384" cy="4464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256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1259632" y="4405555"/>
            <a:ext cx="1668582" cy="13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257"/>
          <p:cNvSpPr/>
          <p:nvPr/>
        </p:nvSpPr>
        <p:spPr>
          <a:xfrm>
            <a:off x="522092" y="5733256"/>
            <a:ext cx="3143661" cy="432131"/>
          </a:xfrm>
          <a:prstGeom prst="rect">
            <a:avLst/>
          </a:prstGeom>
          <a:solidFill>
            <a:schemeClr val="bg1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Calibri"/>
              <a:buNone/>
            </a:pPr>
            <a:r>
              <a:rPr lang="de-DE" sz="2000" b="1" i="1" u="sng" strike="noStrike" cap="none" baseline="0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Die Mensa App für Münster</a:t>
            </a:r>
          </a:p>
        </p:txBody>
      </p:sp>
    </p:spTree>
    <p:extLst>
      <p:ext uri="{BB962C8B-B14F-4D97-AF65-F5344CB8AC3E}">
        <p14:creationId xmlns:p14="http://schemas.microsoft.com/office/powerpoint/2010/main" xmlns="" val="279719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Allgemeines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83568" y="1785516"/>
            <a:ext cx="8426450" cy="4019748"/>
          </a:xfrm>
        </p:spPr>
        <p:txBody>
          <a:bodyPr/>
          <a:lstStyle/>
          <a:p>
            <a:pPr marL="0" lvl="0" indent="0">
              <a:lnSpc>
                <a:spcPct val="100000"/>
              </a:lnSpc>
              <a:buClr>
                <a:schemeClr val="dk1"/>
              </a:buClr>
              <a:buSzPct val="100000"/>
              <a:buNone/>
            </a:pPr>
            <a:endParaRPr lang="en-US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ct val="100000"/>
              <a:buNone/>
            </a:pPr>
            <a:r>
              <a:rPr lang="en-US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eduroam</a:t>
            </a:r>
            <a:r>
              <a:rPr lang="en-US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		</a:t>
            </a:r>
            <a:r>
              <a:rPr lang="en-US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edu</a:t>
            </a:r>
            <a:r>
              <a:rPr lang="en-US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cation </a:t>
            </a:r>
            <a:r>
              <a:rPr lang="en-US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roam</a:t>
            </a:r>
            <a:r>
              <a:rPr lang="en-US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ing</a:t>
            </a:r>
          </a:p>
          <a:p>
            <a:pPr marL="0" lvl="0" indent="0">
              <a:lnSpc>
                <a:spcPct val="100000"/>
              </a:lnSpc>
              <a:buClr>
                <a:schemeClr val="dk1"/>
              </a:buClr>
              <a:buSzPct val="100000"/>
              <a:buNone/>
            </a:pPr>
            <a:endParaRPr lang="en-US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0" lvl="0" indent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Kennung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 		ab123456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@fh-muenster.de</a:t>
            </a:r>
          </a:p>
          <a:p>
            <a:pPr marL="0" lvl="0" indent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None/>
            </a:pPr>
            <a:r>
              <a:rPr lang="en-US" sz="2400" dirty="0" err="1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Passwort</a:t>
            </a:r>
            <a:r>
              <a:rPr lang="en-US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:		LSF-</a:t>
            </a:r>
            <a:r>
              <a:rPr lang="en-US" sz="24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Passwort</a:t>
            </a:r>
            <a:endParaRPr lang="en-US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marL="342900" lvl="0" indent="38100">
              <a:lnSpc>
                <a:spcPct val="100000"/>
              </a:lnSpc>
              <a:spcBef>
                <a:spcPts val="640"/>
              </a:spcBef>
              <a:buClr>
                <a:schemeClr val="dk1"/>
              </a:buClr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WLAN im FHZ</a:t>
            </a:r>
            <a:endParaRPr lang="de-DE" dirty="0"/>
          </a:p>
        </p:txBody>
      </p:sp>
      <p:pic>
        <p:nvPicPr>
          <p:cNvPr id="7" name="Shape 247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6156176" y="3743292"/>
            <a:ext cx="2277996" cy="22779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58962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b="1" dirty="0" smtClean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408926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LSF - Portal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000" dirty="0">
                <a:hlinkClick r:id="rId2"/>
              </a:rPr>
              <a:t>klick mich!</a:t>
            </a:r>
            <a:endParaRPr lang="de-DE" sz="2000" dirty="0"/>
          </a:p>
          <a:p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648" y="2276872"/>
            <a:ext cx="7568784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28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LSF - Portal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775" y="2204864"/>
            <a:ext cx="8426450" cy="3346996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Vorlesungsverzeichnis - Stundenplan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15467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LSF - Portal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7687" y="2508101"/>
            <a:ext cx="8048625" cy="2505075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Prüfungsverwaltung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67837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b="1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1795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l" rtl="0"/>
            <a:r>
              <a:rPr lang="de-DE" sz="3600" b="1" dirty="0" smtClean="0">
                <a:latin typeface="+mj-lt"/>
              </a:rPr>
              <a:t>ILIAS Lernplattform</a:t>
            </a:r>
            <a:r>
              <a:rPr lang="de-DE" sz="2400" b="1" dirty="0" smtClean="0"/>
              <a:t/>
            </a:r>
            <a:br>
              <a:rPr lang="de-DE" sz="2400" b="1" dirty="0" smtClean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000" dirty="0">
                <a:hlinkClick r:id="rId2"/>
              </a:rPr>
              <a:t>k</a:t>
            </a:r>
            <a:r>
              <a:rPr lang="de-DE" sz="2000" dirty="0" smtClean="0">
                <a:hlinkClick r:id="rId2"/>
              </a:rPr>
              <a:t>lick mich!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584" y="2276872"/>
            <a:ext cx="7525012" cy="37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1415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ILIAS Lernplattform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000" dirty="0">
                <a:hlinkClick r:id="rId2"/>
              </a:rPr>
              <a:t>k</a:t>
            </a:r>
            <a:r>
              <a:rPr lang="de-DE" sz="2000" dirty="0" smtClean="0">
                <a:hlinkClick r:id="rId2"/>
              </a:rPr>
              <a:t>lick mich!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Skripte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6144" y="2217563"/>
            <a:ext cx="6516216" cy="387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76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Erstiparty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400" dirty="0"/>
              <a:t>h</a:t>
            </a:r>
            <a:r>
              <a:rPr lang="de-DE" sz="2400" dirty="0" smtClean="0"/>
              <a:t>eute Abend ab 21 Uhr</a:t>
            </a:r>
          </a:p>
          <a:p>
            <a:endParaRPr lang="de-DE" sz="2400" dirty="0" smtClean="0"/>
          </a:p>
          <a:p>
            <a:r>
              <a:rPr lang="de-DE" sz="2400" dirty="0" smtClean="0"/>
              <a:t>Erstsemester </a:t>
            </a:r>
            <a:r>
              <a:rPr lang="de-DE" sz="2400" dirty="0" err="1" smtClean="0"/>
              <a:t>only</a:t>
            </a:r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/>
              <a:t>Happy Hour 21-23 </a:t>
            </a:r>
            <a:r>
              <a:rPr lang="de-DE" sz="2400" dirty="0" smtClean="0"/>
              <a:t>Uhr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smtClean="0"/>
              <a:t>Kommt also früh </a:t>
            </a:r>
            <a:r>
              <a:rPr lang="de-DE" sz="2400" dirty="0" smtClean="0">
                <a:sym typeface="Wingdings" panose="05000000000000000000" pitchFamily="2" charset="2"/>
              </a:rPr>
              <a:t></a:t>
            </a:r>
            <a:endParaRPr lang="de-DE" sz="2400" dirty="0" smtClean="0"/>
          </a:p>
          <a:p>
            <a:endParaRPr lang="de-DE" sz="2400" dirty="0" smtClean="0"/>
          </a:p>
          <a:p>
            <a:r>
              <a:rPr lang="de-DE" sz="2400" dirty="0" smtClean="0"/>
              <a:t>Getränkespecials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de-DE" sz="2400" dirty="0" smtClean="0"/>
              <a:t>1 Longdrink und 1 </a:t>
            </a:r>
            <a:r>
              <a:rPr lang="de-DE" sz="2400" dirty="0" err="1" smtClean="0"/>
              <a:t>Shot</a:t>
            </a:r>
            <a:endParaRPr lang="de-DE" sz="2400" dirty="0" smtClean="0"/>
          </a:p>
          <a:p>
            <a:pPr marL="990600" lvl="2" indent="0">
              <a:buNone/>
            </a:pPr>
            <a:r>
              <a:rPr lang="de-DE" sz="2400" dirty="0" smtClean="0"/>
              <a:t>all </a:t>
            </a:r>
            <a:r>
              <a:rPr lang="de-DE" sz="2400" dirty="0" err="1" smtClean="0"/>
              <a:t>night</a:t>
            </a:r>
            <a:r>
              <a:rPr lang="de-DE" sz="2400" dirty="0" smtClean="0"/>
              <a:t> </a:t>
            </a:r>
            <a:r>
              <a:rPr lang="de-DE" sz="2400" dirty="0" err="1" smtClean="0"/>
              <a:t>long</a:t>
            </a:r>
            <a:r>
              <a:rPr lang="de-DE" sz="2400" dirty="0" smtClean="0"/>
              <a:t> vergünstigt</a:t>
            </a:r>
          </a:p>
          <a:p>
            <a:endParaRPr lang="de-DE" sz="2400" dirty="0" smtClean="0"/>
          </a:p>
          <a:p>
            <a:pPr marL="0" indent="0">
              <a:buNone/>
            </a:pPr>
            <a:endParaRPr lang="de-DE" sz="2400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6056" y="1782565"/>
            <a:ext cx="2953573" cy="420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68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b="1" dirty="0" smtClean="0"/>
              <a:t>FH – </a:t>
            </a:r>
            <a:r>
              <a:rPr lang="de-DE" sz="2400" b="1" dirty="0" err="1" smtClean="0"/>
              <a:t>Webmailer</a:t>
            </a:r>
            <a:endParaRPr lang="de-DE" sz="2400" b="1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9581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FH - </a:t>
            </a:r>
            <a:r>
              <a:rPr lang="de-DE" dirty="0" err="1" smtClean="0"/>
              <a:t>Webmailer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000" dirty="0">
                <a:hlinkClick r:id="rId2"/>
              </a:rPr>
              <a:t>k</a:t>
            </a:r>
            <a:r>
              <a:rPr lang="de-DE" sz="2000" dirty="0" smtClean="0">
                <a:hlinkClick r:id="rId2"/>
              </a:rPr>
              <a:t>lick mich!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2088" y="2276872"/>
            <a:ext cx="7596336" cy="380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242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b="1" dirty="0" smtClean="0"/>
              <a:t>DVZ  und </a:t>
            </a:r>
            <a:r>
              <a:rPr lang="de-DE" sz="2400" b="1" dirty="0" err="1" smtClean="0"/>
              <a:t>Pc</a:t>
            </a:r>
            <a:r>
              <a:rPr lang="de-DE" sz="2400" b="1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Hochschulsport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99418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PC - Pools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20590" y="4077072"/>
            <a:ext cx="6419762" cy="2056907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Rechnerpools am Standort Münster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53120" y="1763100"/>
            <a:ext cx="6099200" cy="224196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87306" y="4183800"/>
            <a:ext cx="1728192" cy="11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87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DVZ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sz="2000" dirty="0">
                <a:hlinkClick r:id="rId2"/>
              </a:rPr>
              <a:t>k</a:t>
            </a:r>
            <a:r>
              <a:rPr lang="de-DE" sz="2000" dirty="0" smtClean="0">
                <a:hlinkClick r:id="rId2"/>
              </a:rPr>
              <a:t>lick mich!</a:t>
            </a:r>
            <a:endParaRPr lang="de-DE" sz="2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Datenverarbeitungszentrale - Wiki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1520" y="2348880"/>
            <a:ext cx="8640960" cy="3672409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4716016" y="4149080"/>
            <a:ext cx="187220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  <p:sp>
        <p:nvSpPr>
          <p:cNvPr id="8" name="Abgerundetes Rechteck 7"/>
          <p:cNvSpPr/>
          <p:nvPr/>
        </p:nvSpPr>
        <p:spPr>
          <a:xfrm>
            <a:off x="4716016" y="3573016"/>
            <a:ext cx="1872208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10000"/>
              </a:lnSpc>
            </a:pPr>
            <a:endParaRPr lang="de-DE" sz="19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8951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54062" y="1785516"/>
            <a:ext cx="8426450" cy="401974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Wer sind wir eigentlich?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Infos zur </a:t>
            </a:r>
            <a:r>
              <a:rPr lang="de-DE" sz="2400" dirty="0" err="1" smtClean="0"/>
              <a:t>Erstifahrt</a:t>
            </a:r>
            <a:endParaRPr lang="de-DE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de-DE" sz="2400" dirty="0" smtClean="0"/>
              <a:t>Rund um Münster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400" b="1" dirty="0" smtClean="0"/>
              <a:t>Die Fachhochschule</a:t>
            </a:r>
          </a:p>
          <a:p>
            <a:pPr marL="1085850" lvl="1" indent="-457200">
              <a:buFont typeface="+mj-lt"/>
              <a:buAutoNum type="romanUcPeriod"/>
            </a:pPr>
            <a:r>
              <a:rPr lang="de-DE" sz="2400" dirty="0" smtClean="0"/>
              <a:t>Allgemeines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LSF – Portal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/>
              <a:t>ILIAS Lernplattform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FH – </a:t>
            </a:r>
            <a:r>
              <a:rPr lang="de-DE" sz="2400" dirty="0" err="1" smtClean="0"/>
              <a:t>Webmailer</a:t>
            </a:r>
            <a:endParaRPr lang="de-DE" sz="2400" dirty="0" smtClean="0"/>
          </a:p>
          <a:p>
            <a:pPr marL="1143000" lvl="1" indent="-514350">
              <a:buFont typeface="+mj-lt"/>
              <a:buAutoNum type="romanUcPeriod"/>
            </a:pPr>
            <a:r>
              <a:rPr lang="de-DE" sz="2400" dirty="0" smtClean="0"/>
              <a:t>DVZ  und </a:t>
            </a:r>
            <a:r>
              <a:rPr lang="de-DE" sz="2400" dirty="0" err="1" smtClean="0"/>
              <a:t>Pc</a:t>
            </a:r>
            <a:r>
              <a:rPr lang="de-DE" sz="2400" dirty="0" smtClean="0"/>
              <a:t>-Pools</a:t>
            </a:r>
          </a:p>
          <a:p>
            <a:pPr marL="1143000" lvl="1" indent="-514350">
              <a:buFont typeface="+mj-lt"/>
              <a:buAutoNum type="romanUcPeriod"/>
            </a:pPr>
            <a:r>
              <a:rPr lang="de-DE" sz="2400" b="1" dirty="0" smtClean="0"/>
              <a:t>Hochschulsport</a:t>
            </a:r>
            <a:endParaRPr lang="de-DE" sz="2400" b="1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8775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Hochschulsport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endParaRPr lang="de-DE" sz="2400" dirty="0" smtClean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. 100 verschiedene Sportarten</a:t>
            </a: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Spielgruppen, Training, Workshops, Turniere</a:t>
            </a: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Sportkurse- und Touren im In- und Ausland</a:t>
            </a:r>
          </a:p>
          <a:p>
            <a:pPr marL="412750" lvl="0" indent="-28575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Font typeface="Symbol" panose="05050102010706020507" pitchFamily="18" charset="2"/>
              <a:buChar char="-"/>
            </a:pPr>
            <a:endParaRPr lang="de-DE" sz="2400" dirty="0">
              <a:solidFill>
                <a:schemeClr val="dk1"/>
              </a:solidFill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spcBef>
                <a:spcPts val="560"/>
              </a:spcBef>
              <a:buClr>
                <a:schemeClr val="dk1"/>
              </a:buClr>
              <a:buSzPct val="100000"/>
              <a:buFont typeface="Symbol" panose="05050102010706020507" pitchFamily="18" charset="2"/>
              <a:buChar char="-"/>
            </a:pPr>
            <a:r>
              <a:rPr lang="de-DE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Anmeldetermin beachten! </a:t>
            </a:r>
            <a:r>
              <a:rPr lang="de-DE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(14.04.2016 ab 18 Uhr)</a:t>
            </a: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/>
            </a:r>
            <a:b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Beliebte Sportarten/Termine sind innerhalb weniger </a:t>
            </a:r>
            <a:b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</a:br>
            <a:r>
              <a:rPr lang="de-DE" sz="24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Sekunden ausgebucht.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Shape 298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095340" y="4797152"/>
            <a:ext cx="4221076" cy="12194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41887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399585" y="1052736"/>
            <a:ext cx="3744416" cy="5832000"/>
          </a:xfrm>
        </p:spPr>
        <p:txBody>
          <a:bodyPr/>
          <a:lstStyle/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26712" y="3176257"/>
            <a:ext cx="3146159" cy="3421095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791295" y="1052736"/>
            <a:ext cx="3816995" cy="1980220"/>
          </a:xfrm>
        </p:spPr>
        <p:txBody>
          <a:bodyPr/>
          <a:lstStyle/>
          <a:p>
            <a:r>
              <a:rPr lang="de-DE" dirty="0" smtClean="0"/>
              <a:t>jetzt wird </a:t>
            </a:r>
            <a:br>
              <a:rPr lang="de-DE" dirty="0" smtClean="0"/>
            </a:br>
            <a:r>
              <a:rPr lang="de-DE" sz="4500" b="1" dirty="0" smtClean="0"/>
              <a:t>gegrillt</a:t>
            </a:r>
            <a:endParaRPr lang="de-DE" sz="4500" b="1" dirty="0"/>
          </a:p>
        </p:txBody>
      </p:sp>
    </p:spTree>
    <p:extLst>
      <p:ext uri="{BB962C8B-B14F-4D97-AF65-F5344CB8AC3E}">
        <p14:creationId xmlns:p14="http://schemas.microsoft.com/office/powerpoint/2010/main" xmlns="" val="269056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8774" y="1988840"/>
            <a:ext cx="4942307" cy="2520280"/>
          </a:xfrm>
        </p:spPr>
        <p:txBody>
          <a:bodyPr/>
          <a:lstStyle/>
          <a:p>
            <a:pPr algn="ctr"/>
            <a:r>
              <a:rPr lang="de-DE" dirty="0" smtClean="0"/>
              <a:t>Vielen Dank für eure Aufmerksamkeit!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235561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Donnerstag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0046" y="1785516"/>
            <a:ext cx="8426450" cy="401974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10 Uhr	Begrüßung durch den Dekan Herrn </a:t>
            </a:r>
            <a:r>
              <a:rPr lang="de-DE" sz="2400" dirty="0" err="1" smtClean="0"/>
              <a:t>Kiso</a:t>
            </a:r>
            <a:r>
              <a:rPr lang="de-DE" sz="2400" dirty="0" smtClean="0"/>
              <a:t>,</a:t>
            </a:r>
          </a:p>
          <a:p>
            <a:pPr marL="1701800" lvl="4" indent="0">
              <a:buNone/>
            </a:pPr>
            <a:r>
              <a:rPr lang="de-DE" sz="2400" dirty="0"/>
              <a:t>	</a:t>
            </a:r>
            <a:r>
              <a:rPr lang="de-DE" sz="2400" dirty="0" smtClean="0"/>
              <a:t>Prüfungsamt, Polizei</a:t>
            </a:r>
            <a:endParaRPr lang="de-DE" sz="2400" dirty="0"/>
          </a:p>
          <a:p>
            <a:pPr marL="0" indent="-6350">
              <a:buNone/>
            </a:pPr>
            <a:endParaRPr lang="de-DE" sz="2400" dirty="0"/>
          </a:p>
          <a:p>
            <a:pPr marL="0" indent="-6350">
              <a:buNone/>
            </a:pPr>
            <a:r>
              <a:rPr lang="de-DE" sz="2400" dirty="0" smtClean="0"/>
              <a:t>11:15 Uhr	Workshop der Zentrale Studienberatung</a:t>
            </a:r>
          </a:p>
          <a:p>
            <a:pPr marL="0" indent="-6350">
              <a:buNone/>
            </a:pPr>
            <a:endParaRPr lang="de-DE" sz="2400" dirty="0"/>
          </a:p>
          <a:p>
            <a:pPr marL="0" indent="-6350">
              <a:buNone/>
            </a:pPr>
            <a:r>
              <a:rPr lang="de-DE" sz="2400" dirty="0" smtClean="0"/>
              <a:t>12:45 Uhr	Mittagessen</a:t>
            </a:r>
          </a:p>
          <a:p>
            <a:pPr marL="0" indent="-6350">
              <a:buNone/>
            </a:pPr>
            <a:endParaRPr lang="de-DE" sz="2400" dirty="0"/>
          </a:p>
          <a:p>
            <a:pPr marL="0" indent="-6350">
              <a:buNone/>
            </a:pPr>
            <a:r>
              <a:rPr lang="de-DE" sz="2400" dirty="0" smtClean="0"/>
              <a:t>14 Uhr	</a:t>
            </a:r>
            <a:r>
              <a:rPr lang="de-DE" sz="2400" dirty="0" err="1" smtClean="0"/>
              <a:t>Aaseeolympiade</a:t>
            </a:r>
            <a:r>
              <a:rPr lang="de-DE" sz="2400" dirty="0" smtClean="0"/>
              <a:t>, bis ca. 18 Uhr</a:t>
            </a:r>
          </a:p>
          <a:p>
            <a:pPr marL="0" indent="-6350">
              <a:buNone/>
            </a:pPr>
            <a:endParaRPr lang="de-DE" sz="2400" dirty="0"/>
          </a:p>
          <a:p>
            <a:pPr marL="0" indent="-6350">
              <a:buNone/>
            </a:pPr>
            <a:r>
              <a:rPr lang="de-DE" sz="2400" dirty="0" smtClean="0"/>
              <a:t>20 Uhr 	Kulturprogramm in der Altstadt</a:t>
            </a:r>
          </a:p>
          <a:p>
            <a:pPr marL="0" indent="-6350">
              <a:buNone/>
            </a:pPr>
            <a:r>
              <a:rPr lang="de-DE" dirty="0" smtClean="0"/>
              <a:t>		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35321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Kulturprogramm </a:t>
            </a:r>
            <a:br>
              <a:rPr lang="de-DE" dirty="0" smtClean="0"/>
            </a:br>
            <a:r>
              <a:rPr lang="de-DE" dirty="0" smtClean="0"/>
              <a:t>in der Altstadt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dirty="0" smtClean="0"/>
              <a:t> </a:t>
            </a:r>
            <a:r>
              <a:rPr lang="de-DE" dirty="0" smtClean="0"/>
              <a:t>   </a:t>
            </a:r>
            <a:r>
              <a:rPr lang="de-DE" dirty="0" smtClean="0"/>
              <a:t>Treffpunkt </a:t>
            </a:r>
            <a:r>
              <a:rPr lang="de-DE" dirty="0" smtClean="0"/>
              <a:t>um </a:t>
            </a:r>
            <a:r>
              <a:rPr lang="de-DE" dirty="0" smtClean="0"/>
              <a:t>19:30</a:t>
            </a:r>
            <a:r>
              <a:rPr lang="de-DE" dirty="0" smtClean="0"/>
              <a:t> </a:t>
            </a:r>
            <a:r>
              <a:rPr lang="de-DE" dirty="0" smtClean="0"/>
              <a:t>Uhr ist auf dem Überwasserkirchplatz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132856"/>
            <a:ext cx="7704856" cy="403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6177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Freitag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10046" y="1785516"/>
            <a:ext cx="8426450" cy="4019748"/>
          </a:xfrm>
        </p:spPr>
        <p:txBody>
          <a:bodyPr/>
          <a:lstStyle/>
          <a:p>
            <a:pPr marL="0" indent="0">
              <a:buNone/>
            </a:pPr>
            <a:r>
              <a:rPr lang="de-DE" sz="2400" dirty="0" smtClean="0"/>
              <a:t>10 Uhr	Frühstück in Raum A004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ab 11 Uhr 	Vorträge des Asta, </a:t>
            </a:r>
            <a:r>
              <a:rPr lang="de-DE" sz="2400" dirty="0" err="1" smtClean="0"/>
              <a:t>OfIS</a:t>
            </a:r>
            <a:r>
              <a:rPr lang="de-DE" sz="2400" dirty="0" smtClean="0"/>
              <a:t>, zentrale 					Serviceeinrichtungen, Fachschaft </a:t>
            </a:r>
            <a:r>
              <a:rPr lang="de-DE" sz="2400" dirty="0" err="1" smtClean="0"/>
              <a:t>uvm</a:t>
            </a:r>
            <a:r>
              <a:rPr lang="de-DE" sz="2400" dirty="0" smtClean="0"/>
              <a:t>.</a:t>
            </a:r>
          </a:p>
          <a:p>
            <a:pPr marL="0" indent="0">
              <a:buNone/>
            </a:pP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12:45 Uhr	Rundgang durch das FHZ, </a:t>
            </a:r>
            <a:r>
              <a:rPr lang="de-DE" sz="2400" dirty="0" err="1" smtClean="0"/>
              <a:t>Erstitaschen</a:t>
            </a:r>
            <a:r>
              <a:rPr lang="de-DE" sz="2400" dirty="0" smtClean="0"/>
              <a:t>, 			</a:t>
            </a:r>
            <a:r>
              <a:rPr lang="de-DE" sz="2400" dirty="0" err="1" smtClean="0"/>
              <a:t>Klausurenverkauf</a:t>
            </a:r>
            <a:endParaRPr lang="de-DE" sz="2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		Fachschaft Wirtschaft 	 Orientierungswoche Sommersemester 2016		09.03.2016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97615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Zeit,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58775" y="1664804"/>
            <a:ext cx="5149329" cy="1332148"/>
          </a:xfrm>
        </p:spPr>
        <p:txBody>
          <a:bodyPr/>
          <a:lstStyle/>
          <a:p>
            <a:r>
              <a:rPr lang="de-DE" dirty="0" smtClean="0"/>
              <a:t>dass wir uns kennenlernen!</a:t>
            </a:r>
          </a:p>
          <a:p>
            <a:endParaRPr lang="de-DE" dirty="0"/>
          </a:p>
          <a:p>
            <a:r>
              <a:rPr lang="de-DE" sz="2400" dirty="0" smtClean="0"/>
              <a:t>Name – Wohnort – Ausbildung usw.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xmlns="" val="143973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263" b="2263"/>
          <a:stretch>
            <a:fillRect/>
          </a:stretch>
        </p:blipFill>
        <p:spPr>
          <a:xfrm>
            <a:off x="1143632" y="3861048"/>
            <a:ext cx="3472930" cy="2204864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971600" y="1052736"/>
            <a:ext cx="3816995" cy="1980220"/>
          </a:xfrm>
        </p:spPr>
        <p:txBody>
          <a:bodyPr/>
          <a:lstStyle/>
          <a:p>
            <a:r>
              <a:rPr lang="de-DE" dirty="0" smtClean="0"/>
              <a:t>Mittagessen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2983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HM_PowerPoint_4x3">
  <a:themeElements>
    <a:clrScheme name="Benutzerdefiniert 236">
      <a:dk1>
        <a:sysClr val="windowText" lastClr="000000"/>
      </a:dk1>
      <a:lt1>
        <a:sysClr val="window" lastClr="FFFFFF"/>
      </a:lt1>
      <a:dk2>
        <a:srgbClr val="878787"/>
      </a:dk2>
      <a:lt2>
        <a:srgbClr val="878787"/>
      </a:lt2>
      <a:accent1>
        <a:srgbClr val="0014A0"/>
      </a:accent1>
      <a:accent2>
        <a:srgbClr val="00B4E6"/>
      </a:accent2>
      <a:accent3>
        <a:srgbClr val="FFD200"/>
      </a:accent3>
      <a:accent4>
        <a:srgbClr val="FF821E"/>
      </a:accent4>
      <a:accent5>
        <a:srgbClr val="EB0041"/>
      </a:accent5>
      <a:accent6>
        <a:srgbClr val="00965A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9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10000"/>
          </a:lnSpc>
          <a:defRPr sz="19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FHM_PowerPoint_16x9.potx" id="{C1CD61E7-E341-47C1-B7CD-29525E46C3DA}" vid="{8EB3C44D-C074-489A-B0AA-195B1B9DD2C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FHM_PowerPoint_4x3</Template>
  <TotalTime>0</TotalTime>
  <Words>905</Words>
  <Application>Microsoft Office PowerPoint</Application>
  <PresentationFormat>Bildschirmpräsentation (4:3)</PresentationFormat>
  <Paragraphs>399</Paragraphs>
  <Slides>48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49" baseType="lpstr">
      <vt:lpstr>FHM_PowerPoint_4x3</vt:lpstr>
      <vt:lpstr>O – Woche SoSe 2016</vt:lpstr>
      <vt:lpstr>Ablaufplan  der nächsten 3 Tage</vt:lpstr>
      <vt:lpstr>Heute</vt:lpstr>
      <vt:lpstr>Erstiparty</vt:lpstr>
      <vt:lpstr>Donnerstag</vt:lpstr>
      <vt:lpstr>Kulturprogramm  in der Altstadt</vt:lpstr>
      <vt:lpstr>Freitag</vt:lpstr>
      <vt:lpstr>Zeit,</vt:lpstr>
      <vt:lpstr>Mittagessen</vt:lpstr>
      <vt:lpstr>Rund ums Studium an der FH  Münster</vt:lpstr>
      <vt:lpstr>Inhalte</vt:lpstr>
      <vt:lpstr>Wer sind wir eigentlich?</vt:lpstr>
      <vt:lpstr>Wer sind wir eigentlich?</vt:lpstr>
      <vt:lpstr>Wer sind wir eigentlich?</vt:lpstr>
      <vt:lpstr>Wer sind wir eigentlich?</vt:lpstr>
      <vt:lpstr>Wer sind wir eigentlich?</vt:lpstr>
      <vt:lpstr>Inhalte</vt:lpstr>
      <vt:lpstr>Erstifahrt SoSe 2016</vt:lpstr>
      <vt:lpstr>Erstifahrt SoSe 2016</vt:lpstr>
      <vt:lpstr>Inhalte</vt:lpstr>
      <vt:lpstr>Studieren  und leben in Münster</vt:lpstr>
      <vt:lpstr>Rund um Münster</vt:lpstr>
      <vt:lpstr>Rund um Münster</vt:lpstr>
      <vt:lpstr>Rund um Münster</vt:lpstr>
      <vt:lpstr>Rund um Münster</vt:lpstr>
      <vt:lpstr>Rund um Münster</vt:lpstr>
      <vt:lpstr>Rund um Münster</vt:lpstr>
      <vt:lpstr>Inhalte</vt:lpstr>
      <vt:lpstr>Allgemeines</vt:lpstr>
      <vt:lpstr>Allgemeines</vt:lpstr>
      <vt:lpstr>Allgemeines</vt:lpstr>
      <vt:lpstr>Allgemeines </vt:lpstr>
      <vt:lpstr>Inhalte</vt:lpstr>
      <vt:lpstr>LSF - Portal</vt:lpstr>
      <vt:lpstr>LSF - Portal</vt:lpstr>
      <vt:lpstr>LSF - Portal</vt:lpstr>
      <vt:lpstr>Inhalte</vt:lpstr>
      <vt:lpstr>ILIAS Lernplattform </vt:lpstr>
      <vt:lpstr>ILIAS Lernplattform</vt:lpstr>
      <vt:lpstr>Inhalte</vt:lpstr>
      <vt:lpstr>FH - Webmailer</vt:lpstr>
      <vt:lpstr>Inhalte</vt:lpstr>
      <vt:lpstr>PC - Pools</vt:lpstr>
      <vt:lpstr>DVZ</vt:lpstr>
      <vt:lpstr>Inhalte</vt:lpstr>
      <vt:lpstr>Hochschulsport</vt:lpstr>
      <vt:lpstr>jetzt wird  gegrillt</vt:lpstr>
      <vt:lpstr>Vielen Dank für eure Aufmerksamkeit!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der Präsentation</dc:title>
  <dc:creator>Katharina Kipp</dc:creator>
  <cp:lastModifiedBy>Fachschaft Witschaft</cp:lastModifiedBy>
  <cp:revision>46</cp:revision>
  <dcterms:created xsi:type="dcterms:W3CDTF">2015-10-20T11:11:58Z</dcterms:created>
  <dcterms:modified xsi:type="dcterms:W3CDTF">2016-03-07T09:48:13Z</dcterms:modified>
</cp:coreProperties>
</file>